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7023100" cy="93091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Ochoa" initials="AO" lastIdx="1" clrIdx="0">
    <p:extLst>
      <p:ext uri="{19B8F6BF-5375-455C-9EA6-DF929625EA0E}">
        <p15:presenceInfo xmlns:p15="http://schemas.microsoft.com/office/powerpoint/2012/main" userId="S::AaronOchoa@IHTT946.onmicrosoft.com::5b763133-a03c-4649-8ea8-0b623b8fda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usb3\IHTT%20USB\Planificaci&#243;n\inventario%20mapa%20y%20produccion%20procesos%202023\TABLA%20PARA%20INFORME%20DE%20INVENTARIO%20DE%20PROCES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PORCENTAJE</a:t>
            </a:r>
            <a:r>
              <a:rPr lang="en-US" b="1" baseline="0" dirty="0"/>
              <a:t> DE PROCESOS POR AREA</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manualLayout>
          <c:layoutTarget val="inner"/>
          <c:xMode val="edge"/>
          <c:yMode val="edge"/>
          <c:x val="6.3586192086542689E-2"/>
          <c:y val="0.15946242007206604"/>
          <c:w val="0.80729244297593883"/>
          <c:h val="0.76756631294103661"/>
        </c:manualLayout>
      </c:layout>
      <c:pieChart>
        <c:varyColors val="1"/>
        <c:ser>
          <c:idx val="0"/>
          <c:order val="0"/>
          <c:tx>
            <c:strRef>
              <c:f>Hoja4!$G$3</c:f>
              <c:strCache>
                <c:ptCount val="1"/>
                <c:pt idx="0">
                  <c:v>PORCENTAJE DE 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19-41D8-BEE9-AD37ED0DBF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19-41D8-BEE9-AD37ED0DBF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19-41D8-BEE9-AD37ED0DBF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19-41D8-BEE9-AD37ED0DBF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19-41D8-BEE9-AD37ED0DBF4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19-41D8-BEE9-AD37ED0DBF4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19-41D8-BEE9-AD37ED0DBF4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C19-41D8-BEE9-AD37ED0DBF4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C19-41D8-BEE9-AD37ED0DBF4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C19-41D8-BEE9-AD37ED0DBF4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C19-41D8-BEE9-AD37ED0DBF45}"/>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C19-41D8-BEE9-AD37ED0DBF45}"/>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C19-41D8-BEE9-AD37ED0DBF45}"/>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C19-41D8-BEE9-AD37ED0DBF45}"/>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C19-41D8-BEE9-AD37ED0DBF45}"/>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2C19-41D8-BEE9-AD37ED0DBF45}"/>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2C19-41D8-BEE9-AD37ED0DBF45}"/>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2C19-41D8-BEE9-AD37ED0DBF45}"/>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2C19-41D8-BEE9-AD37ED0DBF45}"/>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2C19-41D8-BEE9-AD37ED0DBF45}"/>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2C19-41D8-BEE9-AD37ED0DBF45}"/>
              </c:ext>
            </c:extLst>
          </c:dPt>
          <c:dLbls>
            <c:dLbl>
              <c:idx val="3"/>
              <c:layout>
                <c:manualLayout>
                  <c:x val="-1.660793028824802E-16"/>
                  <c:y val="2.46892547132263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C19-41D8-BEE9-AD37ED0DBF45}"/>
                </c:ext>
              </c:extLst>
            </c:dLbl>
            <c:dLbl>
              <c:idx val="7"/>
              <c:layout>
                <c:manualLayout>
                  <c:x val="1.7857144949515485E-2"/>
                  <c:y val="-6.694560081304805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C19-41D8-BEE9-AD37ED0DBF45}"/>
                </c:ext>
              </c:extLst>
            </c:dLbl>
            <c:dLbl>
              <c:idx val="9"/>
              <c:layout>
                <c:manualLayout>
                  <c:x val="-1.7857144949515485E-2"/>
                  <c:y val="6.694560081304641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2C19-41D8-BEE9-AD37ED0DBF45}"/>
                </c:ext>
              </c:extLst>
            </c:dLbl>
            <c:dLbl>
              <c:idx val="11"/>
              <c:layout>
                <c:manualLayout>
                  <c:x val="8.9285724747577427E-3"/>
                  <c:y val="1.33891201626092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C19-41D8-BEE9-AD37ED0DBF45}"/>
                </c:ext>
              </c:extLst>
            </c:dLbl>
            <c:dLbl>
              <c:idx val="18"/>
              <c:layout>
                <c:manualLayout>
                  <c:x val="-5.2083339436086881E-2"/>
                  <c:y val="-2.23152002710154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5-2C19-41D8-BEE9-AD37ED0DBF45}"/>
                </c:ext>
              </c:extLst>
            </c:dLbl>
            <c:dLbl>
              <c:idx val="19"/>
              <c:layout>
                <c:manualLayout>
                  <c:x val="-1.4880954124596236E-2"/>
                  <c:y val="-1.33891201626092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7-2C19-41D8-BEE9-AD37ED0DBF45}"/>
                </c:ext>
              </c:extLst>
            </c:dLbl>
            <c:dLbl>
              <c:idx val="20"/>
              <c:layout>
                <c:manualLayout>
                  <c:x val="6.8452388973142694E-2"/>
                  <c:y val="-6.694560081304641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9-2C19-41D8-BEE9-AD37ED0DBF4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HN"/>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Hoja4!$F$4:$F$24</c:f>
              <c:strCache>
                <c:ptCount val="21"/>
                <c:pt idx="0">
                  <c:v>ADMINISTRACION </c:v>
                </c:pt>
                <c:pt idx="1">
                  <c:v>ARCHIVO CENTRAL</c:v>
                </c:pt>
                <c:pt idx="2">
                  <c:v>CALL CENTER</c:v>
                </c:pt>
                <c:pt idx="3">
                  <c:v>COMISIÓN DIRECTIVA</c:v>
                </c:pt>
                <c:pt idx="4">
                  <c:v>COMUNICACIÓN Y RELACIONES PÚBLICAS</c:v>
                </c:pt>
                <c:pt idx="5">
                  <c:v>DIRECCIÓN EJECUTIVA</c:v>
                </c:pt>
                <c:pt idx="6">
                  <c:v>DIRECCIÓN LEGAL</c:v>
                </c:pt>
                <c:pt idx="7">
                  <c:v>EMISIONES</c:v>
                </c:pt>
                <c:pt idx="8">
                  <c:v>ENTT</c:v>
                </c:pt>
                <c:pt idx="9">
                  <c:v>GÉNERO</c:v>
                </c:pt>
                <c:pt idx="10">
                  <c:v>INSPECTORIA GENERAL</c:v>
                </c:pt>
                <c:pt idx="11">
                  <c:v>MOVILIDAD, SISTEMAS INTEGRADOS Y MODERNIZACIÓN</c:v>
                </c:pt>
                <c:pt idx="12">
                  <c:v>NORMATIVA Y ESTUDIOS SOCIOECONÓMICOS</c:v>
                </c:pt>
                <c:pt idx="13">
                  <c:v>OPERACIONES</c:v>
                </c:pt>
                <c:pt idx="14">
                  <c:v>PLANIFICACIÓN</c:v>
                </c:pt>
                <c:pt idx="15">
                  <c:v>RECAUDO Y COBRANZA</c:v>
                </c:pt>
                <c:pt idx="16">
                  <c:v>RECURSOS HUMANOS</c:v>
                </c:pt>
                <c:pt idx="17">
                  <c:v>SECRETARIA GENERAL</c:v>
                </c:pt>
                <c:pt idx="18">
                  <c:v>TICCA</c:v>
                </c:pt>
                <c:pt idx="19">
                  <c:v>TRANSPARENCIA</c:v>
                </c:pt>
                <c:pt idx="20">
                  <c:v>VERIFICACION</c:v>
                </c:pt>
              </c:strCache>
            </c:strRef>
          </c:cat>
          <c:val>
            <c:numRef>
              <c:f>Hoja4!$G$4:$G$24</c:f>
              <c:numCache>
                <c:formatCode>0%</c:formatCode>
                <c:ptCount val="21"/>
                <c:pt idx="0">
                  <c:v>0.12562814070351758</c:v>
                </c:pt>
                <c:pt idx="1">
                  <c:v>6.030150753768844E-2</c:v>
                </c:pt>
                <c:pt idx="2">
                  <c:v>2.0100502512562814E-2</c:v>
                </c:pt>
                <c:pt idx="3">
                  <c:v>1.0050251256281407E-2</c:v>
                </c:pt>
                <c:pt idx="4">
                  <c:v>8.5427135678391955E-2</c:v>
                </c:pt>
                <c:pt idx="5">
                  <c:v>3.015075376884422E-2</c:v>
                </c:pt>
                <c:pt idx="6">
                  <c:v>6.5326633165829151E-2</c:v>
                </c:pt>
                <c:pt idx="7">
                  <c:v>2.5125628140703519E-2</c:v>
                </c:pt>
                <c:pt idx="8">
                  <c:v>2.5125628140703519E-2</c:v>
                </c:pt>
                <c:pt idx="9">
                  <c:v>2.5125628140703519E-2</c:v>
                </c:pt>
                <c:pt idx="10">
                  <c:v>9.0452261306532666E-2</c:v>
                </c:pt>
                <c:pt idx="11">
                  <c:v>4.0201005025125629E-2</c:v>
                </c:pt>
                <c:pt idx="12">
                  <c:v>5.5276381909547742E-2</c:v>
                </c:pt>
                <c:pt idx="13">
                  <c:v>4.0201005025125629E-2</c:v>
                </c:pt>
                <c:pt idx="14">
                  <c:v>6.030150753768844E-2</c:v>
                </c:pt>
                <c:pt idx="15">
                  <c:v>4.0201005025125629E-2</c:v>
                </c:pt>
                <c:pt idx="16">
                  <c:v>6.030150753768844E-2</c:v>
                </c:pt>
                <c:pt idx="17">
                  <c:v>7.0351758793969849E-2</c:v>
                </c:pt>
                <c:pt idx="18">
                  <c:v>5.0251256281407038E-2</c:v>
                </c:pt>
                <c:pt idx="19">
                  <c:v>1.0050251256281407E-2</c:v>
                </c:pt>
                <c:pt idx="20">
                  <c:v>1.0050251256281407E-2</c:v>
                </c:pt>
              </c:numCache>
            </c:numRef>
          </c:val>
          <c:extLst>
            <c:ext xmlns:c16="http://schemas.microsoft.com/office/drawing/2014/chart" uri="{C3380CC4-5D6E-409C-BE32-E72D297353CC}">
              <c16:uniqueId val="{0000002A-2C19-41D8-BEE9-AD37ED0DBF4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s-HN"/>
          </a:p>
        </p:txBody>
      </p:sp>
      <p:sp>
        <p:nvSpPr>
          <p:cNvPr id="3" name="Marcador de fecha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27EFEE4-3563-4164-A721-2B85405A4F85}" type="datetimeFigureOut">
              <a:rPr lang="es-HN" smtClean="0"/>
              <a:t>14/12/2023</a:t>
            </a:fld>
            <a:endParaRPr lang="es-HN"/>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s-HN"/>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98FD230-65AD-4F5F-ADC2-473004CB633B}" type="slidenum">
              <a:rPr lang="es-HN" smtClean="0"/>
              <a:t>‹Nº›</a:t>
            </a:fld>
            <a:endParaRPr lang="es-HN"/>
          </a:p>
        </p:txBody>
      </p:sp>
    </p:spTree>
    <p:extLst>
      <p:ext uri="{BB962C8B-B14F-4D97-AF65-F5344CB8AC3E}">
        <p14:creationId xmlns:p14="http://schemas.microsoft.com/office/powerpoint/2010/main" val="273738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BDA01-267D-774A-A772-8DCB2D4630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a:extLst>
              <a:ext uri="{FF2B5EF4-FFF2-40B4-BE49-F238E27FC236}">
                <a16:creationId xmlns:a16="http://schemas.microsoft.com/office/drawing/2014/main" id="{C0BAD687-32C7-F064-06CF-69903367C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HN"/>
          </a:p>
        </p:txBody>
      </p:sp>
      <p:sp>
        <p:nvSpPr>
          <p:cNvPr id="4" name="Marcador de fecha 3">
            <a:extLst>
              <a:ext uri="{FF2B5EF4-FFF2-40B4-BE49-F238E27FC236}">
                <a16:creationId xmlns:a16="http://schemas.microsoft.com/office/drawing/2014/main" id="{AFA77927-4EA6-E256-DC7E-FE9FEA17598D}"/>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5" name="Marcador de pie de página 4">
            <a:extLst>
              <a:ext uri="{FF2B5EF4-FFF2-40B4-BE49-F238E27FC236}">
                <a16:creationId xmlns:a16="http://schemas.microsoft.com/office/drawing/2014/main" id="{2105A8F9-5377-084F-B211-8A32DC2297E3}"/>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A8EF85C3-05A9-17D5-116D-E6CEFCF1A357}"/>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44599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4EAFB-7FF8-EA1A-12D4-38C014113F9B}"/>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texto vertical 2">
            <a:extLst>
              <a:ext uri="{FF2B5EF4-FFF2-40B4-BE49-F238E27FC236}">
                <a16:creationId xmlns:a16="http://schemas.microsoft.com/office/drawing/2014/main" id="{7CFD695E-2122-F2B5-E36E-0A55C501DBC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EFD25F45-3071-A257-EC92-AE4462499F40}"/>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5" name="Marcador de pie de página 4">
            <a:extLst>
              <a:ext uri="{FF2B5EF4-FFF2-40B4-BE49-F238E27FC236}">
                <a16:creationId xmlns:a16="http://schemas.microsoft.com/office/drawing/2014/main" id="{8C4B6E32-B3C9-9972-9257-772405990A0B}"/>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D062A0A8-A38F-3E69-2849-97A6A2B0D1DF}"/>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21689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F56EAC-F96A-5ADF-D45C-EFDB70E458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a:extLst>
              <a:ext uri="{FF2B5EF4-FFF2-40B4-BE49-F238E27FC236}">
                <a16:creationId xmlns:a16="http://schemas.microsoft.com/office/drawing/2014/main" id="{94F3F4EE-5BCF-3733-7F3D-1F4C19C755F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75FD2939-11BD-2705-8565-39761770DDB7}"/>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5" name="Marcador de pie de página 4">
            <a:extLst>
              <a:ext uri="{FF2B5EF4-FFF2-40B4-BE49-F238E27FC236}">
                <a16:creationId xmlns:a16="http://schemas.microsoft.com/office/drawing/2014/main" id="{F61A6E3C-8390-D593-25F3-A857BDDF4DB1}"/>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A392C393-3356-0AA2-DFE7-224D5A7EC936}"/>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75140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5F59D-DDF7-1054-A8C1-6513E309E79D}"/>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9A7DD935-EA27-6558-9A2D-381BE9301C2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8A018C79-C737-09FB-6EBE-054E16B0DBD0}"/>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5" name="Marcador de pie de página 4">
            <a:extLst>
              <a:ext uri="{FF2B5EF4-FFF2-40B4-BE49-F238E27FC236}">
                <a16:creationId xmlns:a16="http://schemas.microsoft.com/office/drawing/2014/main" id="{19B44005-4EDC-369A-DE6E-7814CF77A01E}"/>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57D74F5F-9676-D69B-8BA8-A8AE46FE7B86}"/>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1875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B47AA-C642-A6EF-89E9-2D334FAB4F1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a:extLst>
              <a:ext uri="{FF2B5EF4-FFF2-40B4-BE49-F238E27FC236}">
                <a16:creationId xmlns:a16="http://schemas.microsoft.com/office/drawing/2014/main" id="{74497559-6647-27D9-243A-73119DF84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B4D305-6C0B-251C-C845-411287B539DA}"/>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5" name="Marcador de pie de página 4">
            <a:extLst>
              <a:ext uri="{FF2B5EF4-FFF2-40B4-BE49-F238E27FC236}">
                <a16:creationId xmlns:a16="http://schemas.microsoft.com/office/drawing/2014/main" id="{99DA9912-467F-E31A-83EA-FC0AECCCF05E}"/>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A5B02692-43C1-669E-8D94-D41CA42BED7F}"/>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203049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803AA-B5E2-8E99-4356-9DCE0B2399AF}"/>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9E0C8D5F-A32A-CE2C-FB94-60D4D03469E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a:extLst>
              <a:ext uri="{FF2B5EF4-FFF2-40B4-BE49-F238E27FC236}">
                <a16:creationId xmlns:a16="http://schemas.microsoft.com/office/drawing/2014/main" id="{81DC5695-06A9-EB9B-8F23-8B7D3F682F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a:extLst>
              <a:ext uri="{FF2B5EF4-FFF2-40B4-BE49-F238E27FC236}">
                <a16:creationId xmlns:a16="http://schemas.microsoft.com/office/drawing/2014/main" id="{57368DFC-1320-3D59-5E76-F0EC5DD551DE}"/>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6" name="Marcador de pie de página 5">
            <a:extLst>
              <a:ext uri="{FF2B5EF4-FFF2-40B4-BE49-F238E27FC236}">
                <a16:creationId xmlns:a16="http://schemas.microsoft.com/office/drawing/2014/main" id="{4FB6CDB4-4C8F-CE5B-6094-4F150E401B88}"/>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95EB4E97-7C2C-B0E3-A565-ED43AA88EFCB}"/>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295834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1E7ED-E63E-7DC7-8122-8877E079AE9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a:extLst>
              <a:ext uri="{FF2B5EF4-FFF2-40B4-BE49-F238E27FC236}">
                <a16:creationId xmlns:a16="http://schemas.microsoft.com/office/drawing/2014/main" id="{9E53D8C0-9772-652E-44FC-E473C4269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81F65F1-A96F-359D-F058-4958AEFD69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a:extLst>
              <a:ext uri="{FF2B5EF4-FFF2-40B4-BE49-F238E27FC236}">
                <a16:creationId xmlns:a16="http://schemas.microsoft.com/office/drawing/2014/main" id="{9D59C833-A47C-21D2-BD5C-706950FC2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F5332F8-9936-EDC4-2D50-85CF1350EB3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a:extLst>
              <a:ext uri="{FF2B5EF4-FFF2-40B4-BE49-F238E27FC236}">
                <a16:creationId xmlns:a16="http://schemas.microsoft.com/office/drawing/2014/main" id="{1F7987DD-C55A-92F1-4E4C-A7F0431F23B8}"/>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8" name="Marcador de pie de página 7">
            <a:extLst>
              <a:ext uri="{FF2B5EF4-FFF2-40B4-BE49-F238E27FC236}">
                <a16:creationId xmlns:a16="http://schemas.microsoft.com/office/drawing/2014/main" id="{B4C6A2EC-1313-1EB5-12B4-0A049A10BD6D}"/>
              </a:ext>
            </a:extLst>
          </p:cNvPr>
          <p:cNvSpPr>
            <a:spLocks noGrp="1"/>
          </p:cNvSpPr>
          <p:nvPr>
            <p:ph type="ftr" sz="quarter" idx="11"/>
          </p:nvPr>
        </p:nvSpPr>
        <p:spPr/>
        <p:txBody>
          <a:bodyPr/>
          <a:lstStyle/>
          <a:p>
            <a:endParaRPr lang="es-HN"/>
          </a:p>
        </p:txBody>
      </p:sp>
      <p:sp>
        <p:nvSpPr>
          <p:cNvPr id="9" name="Marcador de número de diapositiva 8">
            <a:extLst>
              <a:ext uri="{FF2B5EF4-FFF2-40B4-BE49-F238E27FC236}">
                <a16:creationId xmlns:a16="http://schemas.microsoft.com/office/drawing/2014/main" id="{989336D1-F153-7D9F-9CB1-989057445CC3}"/>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13624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E0C72-4F1C-A4F0-1093-381BE9BE8F73}"/>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fecha 2">
            <a:extLst>
              <a:ext uri="{FF2B5EF4-FFF2-40B4-BE49-F238E27FC236}">
                <a16:creationId xmlns:a16="http://schemas.microsoft.com/office/drawing/2014/main" id="{DD349CDF-837A-5979-9D26-CF452F5B1E1D}"/>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4" name="Marcador de pie de página 3">
            <a:extLst>
              <a:ext uri="{FF2B5EF4-FFF2-40B4-BE49-F238E27FC236}">
                <a16:creationId xmlns:a16="http://schemas.microsoft.com/office/drawing/2014/main" id="{64D12377-1ACD-7DF0-DF5F-8D0533A3E363}"/>
              </a:ext>
            </a:extLst>
          </p:cNvPr>
          <p:cNvSpPr>
            <a:spLocks noGrp="1"/>
          </p:cNvSpPr>
          <p:nvPr>
            <p:ph type="ftr" sz="quarter" idx="11"/>
          </p:nvPr>
        </p:nvSpPr>
        <p:spPr/>
        <p:txBody>
          <a:bodyPr/>
          <a:lstStyle/>
          <a:p>
            <a:endParaRPr lang="es-HN"/>
          </a:p>
        </p:txBody>
      </p:sp>
      <p:sp>
        <p:nvSpPr>
          <p:cNvPr id="5" name="Marcador de número de diapositiva 4">
            <a:extLst>
              <a:ext uri="{FF2B5EF4-FFF2-40B4-BE49-F238E27FC236}">
                <a16:creationId xmlns:a16="http://schemas.microsoft.com/office/drawing/2014/main" id="{D1CE0C69-C3BC-E6CB-FFD4-9FC5856D69EE}"/>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110450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E9ED84-F932-2888-69C3-5C57ABFF9368}"/>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3" name="Marcador de pie de página 2">
            <a:extLst>
              <a:ext uri="{FF2B5EF4-FFF2-40B4-BE49-F238E27FC236}">
                <a16:creationId xmlns:a16="http://schemas.microsoft.com/office/drawing/2014/main" id="{5EEB0865-5F37-D199-A4EE-B9B3F1D34A22}"/>
              </a:ext>
            </a:extLst>
          </p:cNvPr>
          <p:cNvSpPr>
            <a:spLocks noGrp="1"/>
          </p:cNvSpPr>
          <p:nvPr>
            <p:ph type="ftr" sz="quarter" idx="11"/>
          </p:nvPr>
        </p:nvSpPr>
        <p:spPr/>
        <p:txBody>
          <a:bodyPr/>
          <a:lstStyle/>
          <a:p>
            <a:endParaRPr lang="es-HN"/>
          </a:p>
        </p:txBody>
      </p:sp>
      <p:sp>
        <p:nvSpPr>
          <p:cNvPr id="4" name="Marcador de número de diapositiva 3">
            <a:extLst>
              <a:ext uri="{FF2B5EF4-FFF2-40B4-BE49-F238E27FC236}">
                <a16:creationId xmlns:a16="http://schemas.microsoft.com/office/drawing/2014/main" id="{9CAD5CD1-1A38-2CC9-E95B-E4FE6971D45B}"/>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17323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17D16-0FE4-9739-2190-AE1DEE72925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A0105E46-3028-1595-BA9F-BCDDDA598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a:extLst>
              <a:ext uri="{FF2B5EF4-FFF2-40B4-BE49-F238E27FC236}">
                <a16:creationId xmlns:a16="http://schemas.microsoft.com/office/drawing/2014/main" id="{EA312CD6-F811-156E-319A-42DD13351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BED1C0-4F8E-8A2D-013A-43E562EED858}"/>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6" name="Marcador de pie de página 5">
            <a:extLst>
              <a:ext uri="{FF2B5EF4-FFF2-40B4-BE49-F238E27FC236}">
                <a16:creationId xmlns:a16="http://schemas.microsoft.com/office/drawing/2014/main" id="{DD3F856F-905E-1FA2-C64B-028BF40E482B}"/>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75A2002B-005F-A9DF-1D0C-BAE50C0D4C34}"/>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16134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3A3E94-00B2-4B35-024B-BE159DC34C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a:extLst>
              <a:ext uri="{FF2B5EF4-FFF2-40B4-BE49-F238E27FC236}">
                <a16:creationId xmlns:a16="http://schemas.microsoft.com/office/drawing/2014/main" id="{3D47D23A-CFB7-2EC7-5287-28A26F362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a:extLst>
              <a:ext uri="{FF2B5EF4-FFF2-40B4-BE49-F238E27FC236}">
                <a16:creationId xmlns:a16="http://schemas.microsoft.com/office/drawing/2014/main" id="{D6D56132-F31B-62F1-E1AC-68CFA67D9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7BDBB5-3536-7C8A-259E-8389DF266676}"/>
              </a:ext>
            </a:extLst>
          </p:cNvPr>
          <p:cNvSpPr>
            <a:spLocks noGrp="1"/>
          </p:cNvSpPr>
          <p:nvPr>
            <p:ph type="dt" sz="half" idx="10"/>
          </p:nvPr>
        </p:nvSpPr>
        <p:spPr/>
        <p:txBody>
          <a:bodyPr/>
          <a:lstStyle/>
          <a:p>
            <a:fld id="{CC228ED5-5829-43B6-AC47-9745CD9A5B87}" type="datetimeFigureOut">
              <a:rPr lang="es-HN" smtClean="0"/>
              <a:t>14/12/2023</a:t>
            </a:fld>
            <a:endParaRPr lang="es-HN"/>
          </a:p>
        </p:txBody>
      </p:sp>
      <p:sp>
        <p:nvSpPr>
          <p:cNvPr id="6" name="Marcador de pie de página 5">
            <a:extLst>
              <a:ext uri="{FF2B5EF4-FFF2-40B4-BE49-F238E27FC236}">
                <a16:creationId xmlns:a16="http://schemas.microsoft.com/office/drawing/2014/main" id="{A73EF2B4-AA80-9EC6-BBA2-0B34D00E99FA}"/>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554C5724-6937-672C-FBCD-5D65FD661CB7}"/>
              </a:ext>
            </a:extLst>
          </p:cNvPr>
          <p:cNvSpPr>
            <a:spLocks noGrp="1"/>
          </p:cNvSpPr>
          <p:nvPr>
            <p:ph type="sldNum" sz="quarter" idx="12"/>
          </p:nvPr>
        </p:nvSpPr>
        <p:spPr/>
        <p:txBody>
          <a:bodyPr/>
          <a:lstStyle/>
          <a:p>
            <a:fld id="{9A70062B-DAAD-4DB5-A7BD-682A3E3D2681}" type="slidenum">
              <a:rPr lang="es-HN" smtClean="0"/>
              <a:t>‹Nº›</a:t>
            </a:fld>
            <a:endParaRPr lang="es-HN"/>
          </a:p>
        </p:txBody>
      </p:sp>
    </p:spTree>
    <p:extLst>
      <p:ext uri="{BB962C8B-B14F-4D97-AF65-F5344CB8AC3E}">
        <p14:creationId xmlns:p14="http://schemas.microsoft.com/office/powerpoint/2010/main" val="8715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AC6DE41-3D66-829D-645E-8BED452D0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a:extLst>
              <a:ext uri="{FF2B5EF4-FFF2-40B4-BE49-F238E27FC236}">
                <a16:creationId xmlns:a16="http://schemas.microsoft.com/office/drawing/2014/main" id="{98CC9C32-D1F4-6CE6-CF63-43F8FE1A4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4C0A8B2D-469A-8BA9-909B-006859325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28ED5-5829-43B6-AC47-9745CD9A5B87}" type="datetimeFigureOut">
              <a:rPr lang="es-HN" smtClean="0"/>
              <a:t>14/12/2023</a:t>
            </a:fld>
            <a:endParaRPr lang="es-HN"/>
          </a:p>
        </p:txBody>
      </p:sp>
      <p:sp>
        <p:nvSpPr>
          <p:cNvPr id="5" name="Marcador de pie de página 4">
            <a:extLst>
              <a:ext uri="{FF2B5EF4-FFF2-40B4-BE49-F238E27FC236}">
                <a16:creationId xmlns:a16="http://schemas.microsoft.com/office/drawing/2014/main" id="{912F0E5F-0E3C-4459-4D97-931C54130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a:extLst>
              <a:ext uri="{FF2B5EF4-FFF2-40B4-BE49-F238E27FC236}">
                <a16:creationId xmlns:a16="http://schemas.microsoft.com/office/drawing/2014/main" id="{C18985BC-A2C5-FFF8-4263-422EA5ABA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0062B-DAAD-4DB5-A7BD-682A3E3D2681}" type="slidenum">
              <a:rPr lang="es-HN" smtClean="0"/>
              <a:t>‹Nº›</a:t>
            </a:fld>
            <a:endParaRPr lang="es-HN"/>
          </a:p>
        </p:txBody>
      </p:sp>
    </p:spTree>
    <p:extLst>
      <p:ext uri="{BB962C8B-B14F-4D97-AF65-F5344CB8AC3E}">
        <p14:creationId xmlns:p14="http://schemas.microsoft.com/office/powerpoint/2010/main" val="103990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Visio_Drawing.vsdx"/><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8B4F4-3338-0E4D-4D7E-985CE44AEC81}"/>
              </a:ext>
            </a:extLst>
          </p:cNvPr>
          <p:cNvSpPr>
            <a:spLocks noGrp="1"/>
          </p:cNvSpPr>
          <p:nvPr>
            <p:ph type="ctrTitle"/>
          </p:nvPr>
        </p:nvSpPr>
        <p:spPr>
          <a:xfrm>
            <a:off x="7097086" y="124073"/>
            <a:ext cx="4678260" cy="4414372"/>
          </a:xfrm>
        </p:spPr>
        <p:txBody>
          <a:bodyPr>
            <a:normAutofit/>
          </a:bodyPr>
          <a:lstStyle/>
          <a:p>
            <a:r>
              <a:rPr lang="es-MX" sz="4800" dirty="0"/>
              <a:t>MODERNIZACIÓN ADMINISTRATIVA</a:t>
            </a:r>
            <a:endParaRPr lang="es-HN" sz="4800" dirty="0"/>
          </a:p>
        </p:txBody>
      </p:sp>
      <p:pic>
        <p:nvPicPr>
          <p:cNvPr id="7" name="Imagen 6">
            <a:extLst>
              <a:ext uri="{FF2B5EF4-FFF2-40B4-BE49-F238E27FC236}">
                <a16:creationId xmlns:a16="http://schemas.microsoft.com/office/drawing/2014/main" id="{DC35680D-630D-E436-4B2F-17340B3D97DE}"/>
              </a:ext>
            </a:extLst>
          </p:cNvPr>
          <p:cNvPicPr>
            <a:picLocks noChangeAspect="1"/>
          </p:cNvPicPr>
          <p:nvPr/>
        </p:nvPicPr>
        <p:blipFill>
          <a:blip r:embed="rId2"/>
          <a:stretch>
            <a:fillRect/>
          </a:stretch>
        </p:blipFill>
        <p:spPr>
          <a:xfrm>
            <a:off x="0" y="0"/>
            <a:ext cx="6858000" cy="6858000"/>
          </a:xfrm>
          <a:prstGeom prst="rect">
            <a:avLst/>
          </a:prstGeom>
        </p:spPr>
      </p:pic>
      <p:pic>
        <p:nvPicPr>
          <p:cNvPr id="1026" name="Picture 2" descr="IHTT - Inicio">
            <a:extLst>
              <a:ext uri="{FF2B5EF4-FFF2-40B4-BE49-F238E27FC236}">
                <a16:creationId xmlns:a16="http://schemas.microsoft.com/office/drawing/2014/main" id="{835DB5AE-9B1F-E118-E3C8-8060458FA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186" y="411192"/>
            <a:ext cx="14287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F7CA8625-410D-D98C-3ABE-285CD7C6EB04}"/>
              </a:ext>
            </a:extLst>
          </p:cNvPr>
          <p:cNvPicPr>
            <a:picLocks noChangeAspect="1"/>
          </p:cNvPicPr>
          <p:nvPr/>
        </p:nvPicPr>
        <p:blipFill>
          <a:blip r:embed="rId4"/>
          <a:stretch>
            <a:fillRect/>
          </a:stretch>
        </p:blipFill>
        <p:spPr>
          <a:xfrm>
            <a:off x="8612693" y="4538445"/>
            <a:ext cx="2035735" cy="2021945"/>
          </a:xfrm>
          <a:prstGeom prst="rect">
            <a:avLst/>
          </a:prstGeom>
        </p:spPr>
      </p:pic>
    </p:spTree>
    <p:extLst>
      <p:ext uri="{BB962C8B-B14F-4D97-AF65-F5344CB8AC3E}">
        <p14:creationId xmlns:p14="http://schemas.microsoft.com/office/powerpoint/2010/main" val="20964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Gráfico 80" descr="Coche">
            <a:extLst>
              <a:ext uri="{FF2B5EF4-FFF2-40B4-BE49-F238E27FC236}">
                <a16:creationId xmlns:a16="http://schemas.microsoft.com/office/drawing/2014/main" id="{BC8F01E4-D0F4-65B4-A649-4058A4C5A6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6043" y="4507888"/>
            <a:ext cx="1415592" cy="1415592"/>
          </a:xfrm>
          <a:prstGeom prst="rect">
            <a:avLst/>
          </a:prstGeom>
        </p:spPr>
      </p:pic>
      <p:sp>
        <p:nvSpPr>
          <p:cNvPr id="2" name="Título 1">
            <a:extLst>
              <a:ext uri="{FF2B5EF4-FFF2-40B4-BE49-F238E27FC236}">
                <a16:creationId xmlns:a16="http://schemas.microsoft.com/office/drawing/2014/main" id="{E3202806-43CC-BB70-A6CF-F0A14C9E9FF3}"/>
              </a:ext>
            </a:extLst>
          </p:cNvPr>
          <p:cNvSpPr>
            <a:spLocks noGrp="1"/>
          </p:cNvSpPr>
          <p:nvPr>
            <p:ph type="title"/>
          </p:nvPr>
        </p:nvSpPr>
        <p:spPr>
          <a:xfrm>
            <a:off x="838200" y="242564"/>
            <a:ext cx="10515600" cy="1325563"/>
          </a:xfrm>
        </p:spPr>
        <p:txBody>
          <a:bodyPr/>
          <a:lstStyle/>
          <a:p>
            <a:pPr algn="ctr"/>
            <a:r>
              <a:rPr lang="es-MX" b="1" dirty="0"/>
              <a:t>REQUISITO LEGAL DEL PROYECTO UDEM</a:t>
            </a:r>
            <a:endParaRPr lang="es-HN" b="1" dirty="0"/>
          </a:p>
        </p:txBody>
      </p:sp>
      <p:grpSp>
        <p:nvGrpSpPr>
          <p:cNvPr id="37" name="Grupo 36">
            <a:extLst>
              <a:ext uri="{FF2B5EF4-FFF2-40B4-BE49-F238E27FC236}">
                <a16:creationId xmlns:a16="http://schemas.microsoft.com/office/drawing/2014/main" id="{E1D8E569-78D3-10CA-EDE6-39E0CBE86916}"/>
              </a:ext>
            </a:extLst>
          </p:cNvPr>
          <p:cNvGrpSpPr/>
          <p:nvPr/>
        </p:nvGrpSpPr>
        <p:grpSpPr>
          <a:xfrm>
            <a:off x="65413" y="1739028"/>
            <a:ext cx="2671658" cy="1932870"/>
            <a:chOff x="1004096" y="1560218"/>
            <a:chExt cx="2671658" cy="1932870"/>
          </a:xfrm>
        </p:grpSpPr>
        <p:grpSp>
          <p:nvGrpSpPr>
            <p:cNvPr id="4" name="Google Shape;146;p16">
              <a:extLst>
                <a:ext uri="{FF2B5EF4-FFF2-40B4-BE49-F238E27FC236}">
                  <a16:creationId xmlns:a16="http://schemas.microsoft.com/office/drawing/2014/main" id="{747CF9B4-F419-C7AA-3AEA-18AB4C9F5477}"/>
                </a:ext>
              </a:extLst>
            </p:cNvPr>
            <p:cNvGrpSpPr/>
            <p:nvPr/>
          </p:nvGrpSpPr>
          <p:grpSpPr>
            <a:xfrm>
              <a:off x="1004096" y="2613676"/>
              <a:ext cx="2671658" cy="879412"/>
              <a:chOff x="4059953" y="2892343"/>
              <a:chExt cx="3406892" cy="564188"/>
            </a:xfrm>
          </p:grpSpPr>
          <p:sp>
            <p:nvSpPr>
              <p:cNvPr id="9" name="Google Shape;154;p16">
                <a:extLst>
                  <a:ext uri="{FF2B5EF4-FFF2-40B4-BE49-F238E27FC236}">
                    <a16:creationId xmlns:a16="http://schemas.microsoft.com/office/drawing/2014/main" id="{4171E632-ADA6-AB1C-C0FE-0E0029C9E89E}"/>
                  </a:ext>
                </a:extLst>
              </p:cNvPr>
              <p:cNvSpPr txBox="1"/>
              <p:nvPr/>
            </p:nvSpPr>
            <p:spPr>
              <a:xfrm>
                <a:off x="4059953" y="3064230"/>
                <a:ext cx="3406892" cy="3923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solidFill>
                      <a:srgbClr val="434343"/>
                    </a:solidFill>
                    <a:latin typeface="Calibri" panose="020F0502020204030204" pitchFamily="34" charset="0"/>
                    <a:ea typeface="Roboto"/>
                    <a:cs typeface="Calibri" panose="020F0502020204030204" pitchFamily="34" charset="0"/>
                    <a:sym typeface="Roboto"/>
                  </a:rPr>
                  <a:t>Reglamento de Organización, funciones y Competencias del Poder Ejecutivo</a:t>
                </a:r>
                <a:endParaRPr sz="1400" dirty="0">
                  <a:solidFill>
                    <a:srgbClr val="434343"/>
                  </a:solidFill>
                  <a:latin typeface="Calibri" panose="020F0502020204030204" pitchFamily="34" charset="0"/>
                  <a:ea typeface="Roboto"/>
                  <a:cs typeface="Calibri" panose="020F0502020204030204" pitchFamily="34" charset="0"/>
                  <a:sym typeface="Roboto"/>
                </a:endParaRPr>
              </a:p>
            </p:txBody>
          </p:sp>
          <p:sp>
            <p:nvSpPr>
              <p:cNvPr id="10" name="Google Shape;155;p16">
                <a:extLst>
                  <a:ext uri="{FF2B5EF4-FFF2-40B4-BE49-F238E27FC236}">
                    <a16:creationId xmlns:a16="http://schemas.microsoft.com/office/drawing/2014/main" id="{F257DA15-F292-9325-008F-A43161DEE8C4}"/>
                  </a:ext>
                </a:extLst>
              </p:cNvPr>
              <p:cNvSpPr txBox="1"/>
              <p:nvPr/>
            </p:nvSpPr>
            <p:spPr>
              <a:xfrm>
                <a:off x="4529420" y="2892343"/>
                <a:ext cx="1805580" cy="26600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400" b="1" dirty="0">
                    <a:solidFill>
                      <a:srgbClr val="434343"/>
                    </a:solidFill>
                    <a:latin typeface="Fira Sans Extra Condensed Medium"/>
                    <a:ea typeface="Fira Sans Extra Condensed Medium"/>
                    <a:cs typeface="Fira Sans Extra Condensed Medium"/>
                    <a:sym typeface="Fira Sans Extra Condensed Medium"/>
                  </a:rPr>
                  <a:t>PCM 08-97</a:t>
                </a:r>
                <a:endParaRPr sz="1400" b="1" dirty="0">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14" name="CuadroTexto 13">
              <a:extLst>
                <a:ext uri="{FF2B5EF4-FFF2-40B4-BE49-F238E27FC236}">
                  <a16:creationId xmlns:a16="http://schemas.microsoft.com/office/drawing/2014/main" id="{0ABE1452-E1E6-4659-7AB1-65C2523C933B}"/>
                </a:ext>
              </a:extLst>
            </p:cNvPr>
            <p:cNvSpPr txBox="1"/>
            <p:nvPr/>
          </p:nvSpPr>
          <p:spPr>
            <a:xfrm>
              <a:off x="2020540" y="1560218"/>
              <a:ext cx="936770" cy="369332"/>
            </a:xfrm>
            <a:prstGeom prst="rect">
              <a:avLst/>
            </a:prstGeom>
            <a:noFill/>
          </p:spPr>
          <p:txBody>
            <a:bodyPr wrap="square" rtlCol="0">
              <a:spAutoFit/>
            </a:bodyPr>
            <a:lstStyle/>
            <a:p>
              <a:r>
                <a:rPr lang="es-MX" dirty="0"/>
                <a:t>1997</a:t>
              </a:r>
              <a:endParaRPr lang="es-HN" dirty="0"/>
            </a:p>
          </p:txBody>
        </p:sp>
        <p:pic>
          <p:nvPicPr>
            <p:cNvPr id="17" name="Gráfico 16" descr="Cronómetro">
              <a:extLst>
                <a:ext uri="{FF2B5EF4-FFF2-40B4-BE49-F238E27FC236}">
                  <a16:creationId xmlns:a16="http://schemas.microsoft.com/office/drawing/2014/main" id="{84505487-79BB-9256-F135-ECC102DBE8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0362" y="1812860"/>
              <a:ext cx="914400" cy="914400"/>
            </a:xfrm>
            <a:prstGeom prst="rect">
              <a:avLst/>
            </a:prstGeom>
          </p:spPr>
        </p:pic>
      </p:grpSp>
      <p:pic>
        <p:nvPicPr>
          <p:cNvPr id="23" name="Picture 2" descr="IHTT - Inicio">
            <a:extLst>
              <a:ext uri="{FF2B5EF4-FFF2-40B4-BE49-F238E27FC236}">
                <a16:creationId xmlns:a16="http://schemas.microsoft.com/office/drawing/2014/main" id="{941712FB-53E6-0C1F-5707-4E2A958912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5426" y="4850254"/>
            <a:ext cx="944373" cy="141656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upo 38">
            <a:extLst>
              <a:ext uri="{FF2B5EF4-FFF2-40B4-BE49-F238E27FC236}">
                <a16:creationId xmlns:a16="http://schemas.microsoft.com/office/drawing/2014/main" id="{92F24C8A-ECD3-199B-D14E-5B9FE68127B7}"/>
              </a:ext>
            </a:extLst>
          </p:cNvPr>
          <p:cNvGrpSpPr/>
          <p:nvPr/>
        </p:nvGrpSpPr>
        <p:grpSpPr>
          <a:xfrm>
            <a:off x="6243144" y="1700378"/>
            <a:ext cx="1813942" cy="2180256"/>
            <a:chOff x="5817481" y="1527238"/>
            <a:chExt cx="1813942" cy="2180256"/>
          </a:xfrm>
        </p:grpSpPr>
        <p:grpSp>
          <p:nvGrpSpPr>
            <p:cNvPr id="25" name="Google Shape;124;p16">
              <a:extLst>
                <a:ext uri="{FF2B5EF4-FFF2-40B4-BE49-F238E27FC236}">
                  <a16:creationId xmlns:a16="http://schemas.microsoft.com/office/drawing/2014/main" id="{EFC5A52D-799C-CF3A-C6E1-C91333397FBE}"/>
                </a:ext>
              </a:extLst>
            </p:cNvPr>
            <p:cNvGrpSpPr/>
            <p:nvPr/>
          </p:nvGrpSpPr>
          <p:grpSpPr>
            <a:xfrm>
              <a:off x="5817481" y="2562391"/>
              <a:ext cx="1813942" cy="1145103"/>
              <a:chOff x="2880486" y="478020"/>
              <a:chExt cx="2108249" cy="1145103"/>
            </a:xfrm>
          </p:grpSpPr>
          <p:sp>
            <p:nvSpPr>
              <p:cNvPr id="26" name="Google Shape;130;p16">
                <a:extLst>
                  <a:ext uri="{FF2B5EF4-FFF2-40B4-BE49-F238E27FC236}">
                    <a16:creationId xmlns:a16="http://schemas.microsoft.com/office/drawing/2014/main" id="{371D6822-F72E-1B77-844C-6B4964A1ED2C}"/>
                  </a:ext>
                </a:extLst>
              </p:cNvPr>
              <p:cNvSpPr txBox="1"/>
              <p:nvPr/>
            </p:nvSpPr>
            <p:spPr>
              <a:xfrm>
                <a:off x="2880486" y="682638"/>
                <a:ext cx="2108249" cy="9404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HN" sz="1600" dirty="0">
                    <a:solidFill>
                      <a:srgbClr val="434343"/>
                    </a:solidFill>
                    <a:latin typeface="Calibri" panose="020F0502020204030204" pitchFamily="34" charset="0"/>
                    <a:ea typeface="Roboto"/>
                    <a:cs typeface="Calibri" panose="020F0502020204030204" pitchFamily="34" charset="0"/>
                    <a:sym typeface="Roboto"/>
                  </a:rPr>
                  <a:t>Ley de Simplificación Administrativa</a:t>
                </a:r>
                <a:endParaRPr sz="1600" dirty="0">
                  <a:solidFill>
                    <a:srgbClr val="434343"/>
                  </a:solidFill>
                  <a:latin typeface="Calibri" panose="020F0502020204030204" pitchFamily="34" charset="0"/>
                  <a:ea typeface="Roboto"/>
                  <a:cs typeface="Calibri" panose="020F0502020204030204" pitchFamily="34" charset="0"/>
                  <a:sym typeface="Roboto"/>
                </a:endParaRPr>
              </a:p>
            </p:txBody>
          </p:sp>
          <p:sp>
            <p:nvSpPr>
              <p:cNvPr id="27" name="Google Shape;131;p16">
                <a:extLst>
                  <a:ext uri="{FF2B5EF4-FFF2-40B4-BE49-F238E27FC236}">
                    <a16:creationId xmlns:a16="http://schemas.microsoft.com/office/drawing/2014/main" id="{33DC9FD4-B92F-BC33-F762-25A09013306B}"/>
                  </a:ext>
                </a:extLst>
              </p:cNvPr>
              <p:cNvSpPr txBox="1"/>
              <p:nvPr/>
            </p:nvSpPr>
            <p:spPr>
              <a:xfrm>
                <a:off x="2896069" y="478020"/>
                <a:ext cx="1735825"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400" b="1" dirty="0">
                    <a:solidFill>
                      <a:srgbClr val="434343"/>
                    </a:solidFill>
                    <a:latin typeface="Fira Sans Extra Condensed Medium"/>
                    <a:ea typeface="Fira Sans Extra Condensed Medium"/>
                    <a:cs typeface="Fira Sans Extra Condensed Medium"/>
                    <a:sym typeface="Fira Sans Extra Condensed Medium"/>
                  </a:rPr>
                  <a:t>DL  255-2002</a:t>
                </a:r>
                <a:endParaRPr sz="1400" b="1" dirty="0">
                  <a:solidFill>
                    <a:srgbClr val="434343"/>
                  </a:solidFill>
                  <a:latin typeface="Fira Sans Extra Condensed Medium"/>
                  <a:ea typeface="Fira Sans Extra Condensed Medium"/>
                  <a:cs typeface="Fira Sans Extra Condensed Medium"/>
                  <a:sym typeface="Fira Sans Extra Condensed Medium"/>
                </a:endParaRPr>
              </a:p>
            </p:txBody>
          </p:sp>
        </p:grpSp>
        <p:pic>
          <p:nvPicPr>
            <p:cNvPr id="28" name="Gráfico 27" descr="Cronómetro">
              <a:extLst>
                <a:ext uri="{FF2B5EF4-FFF2-40B4-BE49-F238E27FC236}">
                  <a16:creationId xmlns:a16="http://schemas.microsoft.com/office/drawing/2014/main" id="{C9070E9C-6834-CC99-5C3A-E69582380D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7252" y="1812860"/>
              <a:ext cx="914400" cy="914400"/>
            </a:xfrm>
            <a:prstGeom prst="rect">
              <a:avLst/>
            </a:prstGeom>
          </p:spPr>
        </p:pic>
        <p:sp>
          <p:nvSpPr>
            <p:cNvPr id="29" name="CuadroTexto 28">
              <a:extLst>
                <a:ext uri="{FF2B5EF4-FFF2-40B4-BE49-F238E27FC236}">
                  <a16:creationId xmlns:a16="http://schemas.microsoft.com/office/drawing/2014/main" id="{6131EF9B-2A58-27D4-4AE1-BE60CAE4A522}"/>
                </a:ext>
              </a:extLst>
            </p:cNvPr>
            <p:cNvSpPr txBox="1"/>
            <p:nvPr/>
          </p:nvSpPr>
          <p:spPr>
            <a:xfrm>
              <a:off x="6387627" y="1527238"/>
              <a:ext cx="936770" cy="369332"/>
            </a:xfrm>
            <a:prstGeom prst="rect">
              <a:avLst/>
            </a:prstGeom>
            <a:noFill/>
          </p:spPr>
          <p:txBody>
            <a:bodyPr wrap="square" rtlCol="0">
              <a:spAutoFit/>
            </a:bodyPr>
            <a:lstStyle/>
            <a:p>
              <a:r>
                <a:rPr lang="es-MX" dirty="0"/>
                <a:t>2022</a:t>
              </a:r>
              <a:endParaRPr lang="es-HN" dirty="0"/>
            </a:p>
          </p:txBody>
        </p:sp>
      </p:grpSp>
      <p:grpSp>
        <p:nvGrpSpPr>
          <p:cNvPr id="42" name="Grupo 41">
            <a:extLst>
              <a:ext uri="{FF2B5EF4-FFF2-40B4-BE49-F238E27FC236}">
                <a16:creationId xmlns:a16="http://schemas.microsoft.com/office/drawing/2014/main" id="{186C76F3-8661-2713-596B-B829451D3221}"/>
              </a:ext>
            </a:extLst>
          </p:cNvPr>
          <p:cNvGrpSpPr/>
          <p:nvPr/>
        </p:nvGrpSpPr>
        <p:grpSpPr>
          <a:xfrm>
            <a:off x="2761252" y="1612281"/>
            <a:ext cx="2348547" cy="3189666"/>
            <a:chOff x="2501480" y="3829120"/>
            <a:chExt cx="2348547" cy="3189666"/>
          </a:xfrm>
        </p:grpSpPr>
        <p:grpSp>
          <p:nvGrpSpPr>
            <p:cNvPr id="30" name="Google Shape;124;p16">
              <a:extLst>
                <a:ext uri="{FF2B5EF4-FFF2-40B4-BE49-F238E27FC236}">
                  <a16:creationId xmlns:a16="http://schemas.microsoft.com/office/drawing/2014/main" id="{0D97B6A8-4EAB-9A82-39C9-4A840594B3E8}"/>
                </a:ext>
              </a:extLst>
            </p:cNvPr>
            <p:cNvGrpSpPr/>
            <p:nvPr/>
          </p:nvGrpSpPr>
          <p:grpSpPr>
            <a:xfrm>
              <a:off x="2501480" y="4890655"/>
              <a:ext cx="2348547" cy="2128131"/>
              <a:chOff x="2743739" y="4280"/>
              <a:chExt cx="2729592" cy="2128131"/>
            </a:xfrm>
          </p:grpSpPr>
          <p:sp>
            <p:nvSpPr>
              <p:cNvPr id="33" name="Google Shape;130;p16">
                <a:extLst>
                  <a:ext uri="{FF2B5EF4-FFF2-40B4-BE49-F238E27FC236}">
                    <a16:creationId xmlns:a16="http://schemas.microsoft.com/office/drawing/2014/main" id="{D7AD1C64-F9C8-4866-97BE-0ACBB18E9832}"/>
                  </a:ext>
                </a:extLst>
              </p:cNvPr>
              <p:cNvSpPr txBox="1"/>
              <p:nvPr/>
            </p:nvSpPr>
            <p:spPr>
              <a:xfrm>
                <a:off x="2743739" y="366067"/>
                <a:ext cx="2729592" cy="17663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HN" sz="1400" dirty="0">
                    <a:solidFill>
                      <a:srgbClr val="434343"/>
                    </a:solidFill>
                    <a:latin typeface="Calibri" panose="020F0502020204030204" pitchFamily="34" charset="0"/>
                    <a:ea typeface="Roboto"/>
                    <a:cs typeface="Calibri" panose="020F0502020204030204" pitchFamily="34" charset="0"/>
                    <a:sym typeface="Roboto"/>
                  </a:rPr>
                  <a:t>Ley para Optimizar la Admón. Publica, mejorar los Servicios a la ciudadanía y fortalecimiento de la transparencia en el Gobierno</a:t>
                </a:r>
                <a:endParaRPr sz="1400" dirty="0">
                  <a:solidFill>
                    <a:srgbClr val="434343"/>
                  </a:solidFill>
                  <a:latin typeface="Calibri" panose="020F0502020204030204" pitchFamily="34" charset="0"/>
                  <a:ea typeface="Roboto"/>
                  <a:cs typeface="Calibri" panose="020F0502020204030204" pitchFamily="34" charset="0"/>
                  <a:sym typeface="Roboto"/>
                </a:endParaRPr>
              </a:p>
            </p:txBody>
          </p:sp>
          <p:sp>
            <p:nvSpPr>
              <p:cNvPr id="34" name="Google Shape;131;p16">
                <a:extLst>
                  <a:ext uri="{FF2B5EF4-FFF2-40B4-BE49-F238E27FC236}">
                    <a16:creationId xmlns:a16="http://schemas.microsoft.com/office/drawing/2014/main" id="{05E5DA7E-D2DF-1098-4CAE-4892107B0421}"/>
                  </a:ext>
                </a:extLst>
              </p:cNvPr>
              <p:cNvSpPr txBox="1"/>
              <p:nvPr/>
            </p:nvSpPr>
            <p:spPr>
              <a:xfrm>
                <a:off x="3321379" y="4280"/>
                <a:ext cx="1735828"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434343"/>
                    </a:solidFill>
                    <a:latin typeface="Fira Sans Extra Condensed Medium"/>
                    <a:ea typeface="Fira Sans Extra Condensed Medium"/>
                    <a:cs typeface="Fira Sans Extra Condensed Medium"/>
                    <a:sym typeface="Fira Sans Extra Condensed Medium"/>
                  </a:rPr>
                  <a:t>DL  286-2009</a:t>
                </a:r>
                <a:endParaRPr sz="1400" b="1" dirty="0">
                  <a:solidFill>
                    <a:srgbClr val="434343"/>
                  </a:solidFill>
                  <a:latin typeface="Fira Sans Extra Condensed Medium"/>
                  <a:ea typeface="Fira Sans Extra Condensed Medium"/>
                  <a:cs typeface="Fira Sans Extra Condensed Medium"/>
                  <a:sym typeface="Fira Sans Extra Condensed Medium"/>
                </a:endParaRPr>
              </a:p>
            </p:txBody>
          </p:sp>
        </p:grpSp>
        <p:pic>
          <p:nvPicPr>
            <p:cNvPr id="35" name="Gráfico 34" descr="Cronómetro">
              <a:extLst>
                <a:ext uri="{FF2B5EF4-FFF2-40B4-BE49-F238E27FC236}">
                  <a16:creationId xmlns:a16="http://schemas.microsoft.com/office/drawing/2014/main" id="{E40D7267-7E0C-93AC-98B8-3F0068B336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8038" y="4092945"/>
              <a:ext cx="914400" cy="914400"/>
            </a:xfrm>
            <a:prstGeom prst="rect">
              <a:avLst/>
            </a:prstGeom>
          </p:spPr>
        </p:pic>
        <p:sp>
          <p:nvSpPr>
            <p:cNvPr id="36" name="CuadroTexto 35">
              <a:extLst>
                <a:ext uri="{FF2B5EF4-FFF2-40B4-BE49-F238E27FC236}">
                  <a16:creationId xmlns:a16="http://schemas.microsoft.com/office/drawing/2014/main" id="{1A66C065-59E6-77A3-23F2-3814698C1F3D}"/>
                </a:ext>
              </a:extLst>
            </p:cNvPr>
            <p:cNvSpPr txBox="1"/>
            <p:nvPr/>
          </p:nvSpPr>
          <p:spPr>
            <a:xfrm>
              <a:off x="3410446" y="3829120"/>
              <a:ext cx="936770" cy="369332"/>
            </a:xfrm>
            <a:prstGeom prst="rect">
              <a:avLst/>
            </a:prstGeom>
            <a:noFill/>
          </p:spPr>
          <p:txBody>
            <a:bodyPr wrap="square" rtlCol="0">
              <a:spAutoFit/>
            </a:bodyPr>
            <a:lstStyle/>
            <a:p>
              <a:r>
                <a:rPr lang="es-MX" dirty="0"/>
                <a:t>2009</a:t>
              </a:r>
              <a:endParaRPr lang="es-HN" dirty="0"/>
            </a:p>
          </p:txBody>
        </p:sp>
      </p:grpSp>
      <p:grpSp>
        <p:nvGrpSpPr>
          <p:cNvPr id="48" name="Grupo 47">
            <a:extLst>
              <a:ext uri="{FF2B5EF4-FFF2-40B4-BE49-F238E27FC236}">
                <a16:creationId xmlns:a16="http://schemas.microsoft.com/office/drawing/2014/main" id="{E8FA9A4F-2BB1-E6E7-39AA-5A3B1DAA6F97}"/>
              </a:ext>
            </a:extLst>
          </p:cNvPr>
          <p:cNvGrpSpPr/>
          <p:nvPr/>
        </p:nvGrpSpPr>
        <p:grpSpPr>
          <a:xfrm>
            <a:off x="8872720" y="1621961"/>
            <a:ext cx="2348547" cy="2927231"/>
            <a:chOff x="1978334" y="4168790"/>
            <a:chExt cx="2348547" cy="2927231"/>
          </a:xfrm>
        </p:grpSpPr>
        <p:pic>
          <p:nvPicPr>
            <p:cNvPr id="40" name="Gráfico 39" descr="Cronómetro">
              <a:extLst>
                <a:ext uri="{FF2B5EF4-FFF2-40B4-BE49-F238E27FC236}">
                  <a16:creationId xmlns:a16="http://schemas.microsoft.com/office/drawing/2014/main" id="{9E9B6495-9308-7B6F-F97F-9FB3DB3982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1354" y="4457048"/>
              <a:ext cx="914400" cy="914400"/>
            </a:xfrm>
            <a:prstGeom prst="rect">
              <a:avLst/>
            </a:prstGeom>
          </p:spPr>
        </p:pic>
        <p:sp>
          <p:nvSpPr>
            <p:cNvPr id="41" name="CuadroTexto 40">
              <a:extLst>
                <a:ext uri="{FF2B5EF4-FFF2-40B4-BE49-F238E27FC236}">
                  <a16:creationId xmlns:a16="http://schemas.microsoft.com/office/drawing/2014/main" id="{7FEB58F1-C97E-3727-9316-2712F2C55EA6}"/>
                </a:ext>
              </a:extLst>
            </p:cNvPr>
            <p:cNvSpPr txBox="1"/>
            <p:nvPr/>
          </p:nvSpPr>
          <p:spPr>
            <a:xfrm>
              <a:off x="2877849" y="4168790"/>
              <a:ext cx="936770" cy="369332"/>
            </a:xfrm>
            <a:prstGeom prst="rect">
              <a:avLst/>
            </a:prstGeom>
            <a:noFill/>
          </p:spPr>
          <p:txBody>
            <a:bodyPr wrap="square" rtlCol="0">
              <a:spAutoFit/>
            </a:bodyPr>
            <a:lstStyle/>
            <a:p>
              <a:r>
                <a:rPr lang="es-MX" dirty="0"/>
                <a:t>2022</a:t>
              </a:r>
              <a:endParaRPr lang="es-HN" dirty="0"/>
            </a:p>
          </p:txBody>
        </p:sp>
        <p:grpSp>
          <p:nvGrpSpPr>
            <p:cNvPr id="43" name="Google Shape;124;p16">
              <a:extLst>
                <a:ext uri="{FF2B5EF4-FFF2-40B4-BE49-F238E27FC236}">
                  <a16:creationId xmlns:a16="http://schemas.microsoft.com/office/drawing/2014/main" id="{069E9C04-414A-561C-F128-D857586E91FB}"/>
                </a:ext>
              </a:extLst>
            </p:cNvPr>
            <p:cNvGrpSpPr/>
            <p:nvPr/>
          </p:nvGrpSpPr>
          <p:grpSpPr>
            <a:xfrm>
              <a:off x="1978334" y="5275170"/>
              <a:ext cx="2348547" cy="1820851"/>
              <a:chOff x="2955306" y="626767"/>
              <a:chExt cx="2729594" cy="1820851"/>
            </a:xfrm>
          </p:grpSpPr>
          <p:sp>
            <p:nvSpPr>
              <p:cNvPr id="46" name="Google Shape;130;p16">
                <a:extLst>
                  <a:ext uri="{FF2B5EF4-FFF2-40B4-BE49-F238E27FC236}">
                    <a16:creationId xmlns:a16="http://schemas.microsoft.com/office/drawing/2014/main" id="{ABFAEDFA-0534-4520-148D-135017430B07}"/>
                  </a:ext>
                </a:extLst>
              </p:cNvPr>
              <p:cNvSpPr txBox="1"/>
              <p:nvPr/>
            </p:nvSpPr>
            <p:spPr>
              <a:xfrm>
                <a:off x="2955306" y="940165"/>
                <a:ext cx="2729594" cy="150745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HN" sz="1400" dirty="0">
                    <a:solidFill>
                      <a:srgbClr val="434343"/>
                    </a:solidFill>
                    <a:latin typeface="Calibri" panose="020F0502020204030204" pitchFamily="34" charset="0"/>
                    <a:ea typeface="Roboto"/>
                    <a:cs typeface="Calibri" panose="020F0502020204030204" pitchFamily="34" charset="0"/>
                    <a:sym typeface="Roboto"/>
                  </a:rPr>
                  <a:t>Creación de la Secretaria de Transparencia y Lucha contra la Corrupción  </a:t>
                </a:r>
                <a:endParaRPr sz="1400" dirty="0">
                  <a:solidFill>
                    <a:srgbClr val="434343"/>
                  </a:solidFill>
                  <a:latin typeface="Calibri" panose="020F0502020204030204" pitchFamily="34" charset="0"/>
                  <a:ea typeface="Roboto"/>
                  <a:cs typeface="Calibri" panose="020F0502020204030204" pitchFamily="34" charset="0"/>
                  <a:sym typeface="Roboto"/>
                </a:endParaRPr>
              </a:p>
            </p:txBody>
          </p:sp>
          <p:sp>
            <p:nvSpPr>
              <p:cNvPr id="47" name="Google Shape;131;p16">
                <a:extLst>
                  <a:ext uri="{FF2B5EF4-FFF2-40B4-BE49-F238E27FC236}">
                    <a16:creationId xmlns:a16="http://schemas.microsoft.com/office/drawing/2014/main" id="{FF940DF5-BBFC-C397-D293-6F62A8F43149}"/>
                  </a:ext>
                </a:extLst>
              </p:cNvPr>
              <p:cNvSpPr txBox="1"/>
              <p:nvPr/>
            </p:nvSpPr>
            <p:spPr>
              <a:xfrm>
                <a:off x="3370709" y="626767"/>
                <a:ext cx="1735825"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400" b="1" dirty="0">
                    <a:solidFill>
                      <a:srgbClr val="434343"/>
                    </a:solidFill>
                    <a:latin typeface="Fira Sans Extra Condensed Medium"/>
                    <a:ea typeface="Fira Sans Extra Condensed Medium"/>
                    <a:cs typeface="Fira Sans Extra Condensed Medium"/>
                    <a:sym typeface="Fira Sans Extra Condensed Medium"/>
                  </a:rPr>
                  <a:t>PCM  05-2022</a:t>
                </a:r>
                <a:endParaRPr sz="1400" b="1" dirty="0">
                  <a:solidFill>
                    <a:srgbClr val="434343"/>
                  </a:solidFill>
                  <a:latin typeface="Fira Sans Extra Condensed Medium"/>
                  <a:ea typeface="Fira Sans Extra Condensed Medium"/>
                  <a:cs typeface="Fira Sans Extra Condensed Medium"/>
                  <a:sym typeface="Fira Sans Extra Condensed Medium"/>
                </a:endParaRPr>
              </a:p>
            </p:txBody>
          </p:sp>
        </p:grpSp>
      </p:grpSp>
      <p:pic>
        <p:nvPicPr>
          <p:cNvPr id="63" name="Gráfico 62" descr="Flecha recta">
            <a:extLst>
              <a:ext uri="{FF2B5EF4-FFF2-40B4-BE49-F238E27FC236}">
                <a16:creationId xmlns:a16="http://schemas.microsoft.com/office/drawing/2014/main" id="{5AEB50E9-C91A-710E-6516-6E670585BB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2029097" y="1998655"/>
            <a:ext cx="914400" cy="914400"/>
          </a:xfrm>
          <a:prstGeom prst="rect">
            <a:avLst/>
          </a:prstGeom>
        </p:spPr>
      </p:pic>
      <p:pic>
        <p:nvPicPr>
          <p:cNvPr id="64" name="Gráfico 63" descr="Flecha recta">
            <a:extLst>
              <a:ext uri="{FF2B5EF4-FFF2-40B4-BE49-F238E27FC236}">
                <a16:creationId xmlns:a16="http://schemas.microsoft.com/office/drawing/2014/main" id="{D6099DE4-2E7A-6C35-4DC4-3F07AB68C7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5211635" y="2003574"/>
            <a:ext cx="914400" cy="914400"/>
          </a:xfrm>
          <a:prstGeom prst="rect">
            <a:avLst/>
          </a:prstGeom>
        </p:spPr>
      </p:pic>
      <p:pic>
        <p:nvPicPr>
          <p:cNvPr id="65" name="Gráfico 64" descr="Flecha recta">
            <a:extLst>
              <a:ext uri="{FF2B5EF4-FFF2-40B4-BE49-F238E27FC236}">
                <a16:creationId xmlns:a16="http://schemas.microsoft.com/office/drawing/2014/main" id="{7F19281B-1E7A-227E-C8FC-B90FA5C5E6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8137027" y="2006176"/>
            <a:ext cx="914400" cy="914400"/>
          </a:xfrm>
          <a:prstGeom prst="rect">
            <a:avLst/>
          </a:prstGeom>
        </p:spPr>
      </p:pic>
      <p:pic>
        <p:nvPicPr>
          <p:cNvPr id="68" name="Gráfico 67" descr="Bus">
            <a:extLst>
              <a:ext uri="{FF2B5EF4-FFF2-40B4-BE49-F238E27FC236}">
                <a16:creationId xmlns:a16="http://schemas.microsoft.com/office/drawing/2014/main" id="{D6373CA0-2E56-829B-2B4A-D915559762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81869" y="4149793"/>
            <a:ext cx="1813942" cy="1813942"/>
          </a:xfrm>
          <a:prstGeom prst="rect">
            <a:avLst/>
          </a:prstGeom>
        </p:spPr>
      </p:pic>
      <p:pic>
        <p:nvPicPr>
          <p:cNvPr id="70" name="Gráfico 69" descr="Escena de puente">
            <a:extLst>
              <a:ext uri="{FF2B5EF4-FFF2-40B4-BE49-F238E27FC236}">
                <a16:creationId xmlns:a16="http://schemas.microsoft.com/office/drawing/2014/main" id="{195A6C16-D620-797E-02BE-53D3B97F4E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30190" y="4995131"/>
            <a:ext cx="4903975" cy="1126806"/>
          </a:xfrm>
          <a:prstGeom prst="rect">
            <a:avLst/>
          </a:prstGeom>
        </p:spPr>
      </p:pic>
      <p:pic>
        <p:nvPicPr>
          <p:cNvPr id="71" name="Gráfico 70" descr="Escena de puente">
            <a:extLst>
              <a:ext uri="{FF2B5EF4-FFF2-40B4-BE49-F238E27FC236}">
                <a16:creationId xmlns:a16="http://schemas.microsoft.com/office/drawing/2014/main" id="{026FED73-A23F-F545-E750-60087C5563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62260" y="4996059"/>
            <a:ext cx="4903975" cy="1126806"/>
          </a:xfrm>
          <a:prstGeom prst="rect">
            <a:avLst/>
          </a:prstGeom>
        </p:spPr>
      </p:pic>
      <p:pic>
        <p:nvPicPr>
          <p:cNvPr id="79" name="Gráfico 78" descr="Escena de autopista">
            <a:extLst>
              <a:ext uri="{FF2B5EF4-FFF2-40B4-BE49-F238E27FC236}">
                <a16:creationId xmlns:a16="http://schemas.microsoft.com/office/drawing/2014/main" id="{DFCA3BF6-450E-A5C3-70C0-CA92E2A2DA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5828" y="4247260"/>
            <a:ext cx="2241243" cy="2056045"/>
          </a:xfrm>
          <a:prstGeom prst="rect">
            <a:avLst/>
          </a:prstGeom>
        </p:spPr>
      </p:pic>
    </p:spTree>
    <p:extLst>
      <p:ext uri="{BB962C8B-B14F-4D97-AF65-F5344CB8AC3E}">
        <p14:creationId xmlns:p14="http://schemas.microsoft.com/office/powerpoint/2010/main" val="64365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D7FC91-C091-90AD-8AC5-A443B11ECE9B}"/>
              </a:ext>
            </a:extLst>
          </p:cNvPr>
          <p:cNvSpPr txBox="1"/>
          <p:nvPr/>
        </p:nvSpPr>
        <p:spPr>
          <a:xfrm>
            <a:off x="1026474" y="750928"/>
            <a:ext cx="10344149" cy="5078313"/>
          </a:xfrm>
          <a:prstGeom prst="rect">
            <a:avLst/>
          </a:prstGeom>
          <a:noFill/>
        </p:spPr>
        <p:txBody>
          <a:bodyPr wrap="square" rtlCol="0">
            <a:spAutoFit/>
          </a:bodyPr>
          <a:lstStyle/>
          <a:p>
            <a:r>
              <a:rPr lang="es-HN" sz="1800" b="1" dirty="0"/>
              <a:t>         DECRETO PCM – 008 – 97</a:t>
            </a:r>
          </a:p>
          <a:p>
            <a:endParaRPr lang="es-HN" sz="1800" b="1" dirty="0"/>
          </a:p>
          <a:p>
            <a:pPr algn="just"/>
            <a:r>
              <a:rPr lang="es-HN" sz="1800" dirty="0"/>
              <a:t>Artículo 17.- </a:t>
            </a:r>
            <a:r>
              <a:rPr lang="es-MX" sz="1800" dirty="0"/>
              <a:t>Las Secretarías de Estado están a cargo de los Secretarios de Estado correspondientes, quienes para el despacho de los asuntos de su competencia serán asistidos, por uno o más Subsecretarios, el Secretario General, y los Directores Generales o titulares de otros órganos de autoridad que las leyes determinen. Los anteriores funcionarios conforman, en el orden indicado, el nivel jerárquico superior de la Secretaría de Estado. Son órganos de apoyo de las Secretarías de Estado, la Gerencia Administrativa y la Unidad de Planeamiento y Evaluación de Gestión; </a:t>
            </a:r>
            <a:r>
              <a:rPr lang="es-MX" sz="1800" b="1" dirty="0"/>
              <a:t>también tienen este carácter las funciones de modernización</a:t>
            </a:r>
            <a:r>
              <a:rPr lang="es-MX" sz="1800" dirty="0"/>
              <a:t>, servicios legales, comunicación institucional y cooperación externa y movilización de recursos, las que se organizarán en unidades específicas, salvo los casos en los que se requiera fusionarlas de conformidad con las disposiciones técnicas correspondientes. Las Direcciones Generales u órganos de similar rango podrán contar con Departamentos y Secciones, de acuerdo con las necesidades del servicio. </a:t>
            </a:r>
          </a:p>
          <a:p>
            <a:endParaRPr lang="es-MX" dirty="0"/>
          </a:p>
          <a:p>
            <a:r>
              <a:rPr lang="es-MX" sz="1800" b="1" dirty="0"/>
              <a:t>Función de la </a:t>
            </a:r>
            <a:r>
              <a:rPr lang="es-MX" b="1" dirty="0"/>
              <a:t>Modernización Administrativa</a:t>
            </a:r>
            <a:endParaRPr lang="es-MX" sz="1800" b="1" dirty="0"/>
          </a:p>
          <a:p>
            <a:endParaRPr lang="es-MX" sz="1800" dirty="0"/>
          </a:p>
          <a:p>
            <a:pPr algn="just"/>
            <a:r>
              <a:rPr lang="es-MX" sz="1800" dirty="0"/>
              <a:t>Artículo 39. - Corresponde a la Unidad de Modernización coordinar las acciones orientadas a diseñar, ejecutar y evaluar medidas de reforma institucional, dando seguimiento a su ejecución, de acuerdo con los programas de la Secretaría de Estado. </a:t>
            </a:r>
            <a:endParaRPr lang="es-HN" sz="1800" dirty="0"/>
          </a:p>
        </p:txBody>
      </p:sp>
      <p:pic>
        <p:nvPicPr>
          <p:cNvPr id="4" name="Picture 2" descr="IHTT - Inicio">
            <a:extLst>
              <a:ext uri="{FF2B5EF4-FFF2-40B4-BE49-F238E27FC236}">
                <a16:creationId xmlns:a16="http://schemas.microsoft.com/office/drawing/2014/main" id="{C103F621-4565-AC4D-62AE-DDD6C622D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3652" y="5253944"/>
            <a:ext cx="944373" cy="1416560"/>
          </a:xfrm>
          <a:prstGeom prst="rect">
            <a:avLst/>
          </a:prstGeom>
          <a:noFill/>
          <a:extLst>
            <a:ext uri="{909E8E84-426E-40DD-AFC4-6F175D3DCCD1}">
              <a14:hiddenFill xmlns:a14="http://schemas.microsoft.com/office/drawing/2010/main">
                <a:solidFill>
                  <a:srgbClr val="FFFFFF"/>
                </a:solidFill>
              </a14:hiddenFill>
            </a:ext>
          </a:extLst>
        </p:spPr>
      </p:pic>
      <p:pic>
        <p:nvPicPr>
          <p:cNvPr id="12" name="Gráfico 11" descr="Cancha">
            <a:extLst>
              <a:ext uri="{FF2B5EF4-FFF2-40B4-BE49-F238E27FC236}">
                <a16:creationId xmlns:a16="http://schemas.microsoft.com/office/drawing/2014/main" id="{1ABBFB01-1314-513E-119B-7683AEC7D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1138" y="0"/>
            <a:ext cx="1252969" cy="1252969"/>
          </a:xfrm>
          <a:prstGeom prst="rect">
            <a:avLst/>
          </a:prstGeom>
        </p:spPr>
      </p:pic>
      <p:pic>
        <p:nvPicPr>
          <p:cNvPr id="14" name="Gráfico 13" descr="Balanza de la justicia">
            <a:extLst>
              <a:ext uri="{FF2B5EF4-FFF2-40B4-BE49-F238E27FC236}">
                <a16:creationId xmlns:a16="http://schemas.microsoft.com/office/drawing/2014/main" id="{5E7D6A93-2569-1F7D-4D80-05DEF64643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43" y="5522667"/>
            <a:ext cx="1186887" cy="1186887"/>
          </a:xfrm>
          <a:prstGeom prst="rect">
            <a:avLst/>
          </a:prstGeom>
        </p:spPr>
      </p:pic>
      <p:pic>
        <p:nvPicPr>
          <p:cNvPr id="16" name="Gráfico 15" descr="Martillo de juez">
            <a:extLst>
              <a:ext uri="{FF2B5EF4-FFF2-40B4-BE49-F238E27FC236}">
                <a16:creationId xmlns:a16="http://schemas.microsoft.com/office/drawing/2014/main" id="{2F6D8940-5660-DCEB-BF40-547775E4C908}"/>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30076"/>
            <a:ext cx="1720816" cy="1720816"/>
          </a:xfrm>
          <a:prstGeom prst="rect">
            <a:avLst/>
          </a:prstGeom>
          <a:effectLst>
            <a:glow rad="63500">
              <a:schemeClr val="accent3">
                <a:satMod val="175000"/>
                <a:alpha val="39000"/>
              </a:schemeClr>
            </a:glow>
          </a:effectLst>
        </p:spPr>
      </p:pic>
    </p:spTree>
    <p:extLst>
      <p:ext uri="{BB962C8B-B14F-4D97-AF65-F5344CB8AC3E}">
        <p14:creationId xmlns:p14="http://schemas.microsoft.com/office/powerpoint/2010/main" val="117632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222E5-BCE1-248B-EF55-D22E04750B15}"/>
              </a:ext>
            </a:extLst>
          </p:cNvPr>
          <p:cNvSpPr>
            <a:spLocks noGrp="1"/>
          </p:cNvSpPr>
          <p:nvPr>
            <p:ph type="title"/>
          </p:nvPr>
        </p:nvSpPr>
        <p:spPr/>
        <p:txBody>
          <a:bodyPr/>
          <a:lstStyle/>
          <a:p>
            <a:pPr algn="ctr"/>
            <a:r>
              <a:rPr lang="es-MX" dirty="0"/>
              <a:t>IMPLEMENTACION DE LA MODERNIZACIÓN ADMINISTRATIVA</a:t>
            </a:r>
            <a:endParaRPr lang="es-HN" dirty="0"/>
          </a:p>
        </p:txBody>
      </p:sp>
      <p:sp>
        <p:nvSpPr>
          <p:cNvPr id="3" name="Marcador de texto 16">
            <a:extLst>
              <a:ext uri="{FF2B5EF4-FFF2-40B4-BE49-F238E27FC236}">
                <a16:creationId xmlns:a16="http://schemas.microsoft.com/office/drawing/2014/main" id="{E1C906AD-E9E9-5E81-0179-66CE4BD49F0E}"/>
              </a:ext>
            </a:extLst>
          </p:cNvPr>
          <p:cNvSpPr txBox="1">
            <a:spLocks/>
          </p:cNvSpPr>
          <p:nvPr/>
        </p:nvSpPr>
        <p:spPr>
          <a:xfrm>
            <a:off x="2104930" y="2013983"/>
            <a:ext cx="9705689" cy="2292627"/>
          </a:xfrm>
          <a:prstGeom prst="rect">
            <a:avLst/>
          </a:prstGeom>
        </p:spPr>
        <p:txBody>
          <a:bodyPr vert="horz" lIns="0" tIns="45720" rIns="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endParaRPr lang="es-HN" sz="2400" dirty="0">
              <a:solidFill>
                <a:srgbClr val="97989A"/>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6" name="Google Shape;1452;p34">
            <a:extLst>
              <a:ext uri="{FF2B5EF4-FFF2-40B4-BE49-F238E27FC236}">
                <a16:creationId xmlns:a16="http://schemas.microsoft.com/office/drawing/2014/main" id="{904F1113-04F0-8BC4-9B38-E18C80243510}"/>
              </a:ext>
            </a:extLst>
          </p:cNvPr>
          <p:cNvSpPr/>
          <p:nvPr/>
        </p:nvSpPr>
        <p:spPr>
          <a:xfrm>
            <a:off x="2890379" y="2158459"/>
            <a:ext cx="878868" cy="651000"/>
          </a:xfrm>
          <a:prstGeom prst="ellipse">
            <a:avLst/>
          </a:prstGeom>
          <a:solidFill>
            <a:srgbClr val="88CF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1</a:t>
            </a:r>
            <a:endParaRPr sz="2400" dirty="0">
              <a:solidFill>
                <a:schemeClr val="lt1"/>
              </a:solidFill>
            </a:endParaRPr>
          </a:p>
        </p:txBody>
      </p:sp>
      <p:sp>
        <p:nvSpPr>
          <p:cNvPr id="20" name="Google Shape;1466;p34">
            <a:extLst>
              <a:ext uri="{FF2B5EF4-FFF2-40B4-BE49-F238E27FC236}">
                <a16:creationId xmlns:a16="http://schemas.microsoft.com/office/drawing/2014/main" id="{5A91A730-F347-B55D-01BD-127090997E90}"/>
              </a:ext>
            </a:extLst>
          </p:cNvPr>
          <p:cNvSpPr/>
          <p:nvPr/>
        </p:nvSpPr>
        <p:spPr>
          <a:xfrm>
            <a:off x="2896383" y="3884388"/>
            <a:ext cx="860465" cy="651000"/>
          </a:xfrm>
          <a:prstGeom prst="ellipse">
            <a:avLst/>
          </a:prstGeom>
          <a:solidFill>
            <a:srgbClr val="88CF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Fira Sans Extra Condensed"/>
                <a:ea typeface="Fira Sans Extra Condensed"/>
                <a:cs typeface="Fira Sans Extra Condensed"/>
                <a:sym typeface="Fira Sans Extra Condensed"/>
              </a:rPr>
              <a:t>3</a:t>
            </a:r>
            <a:endParaRPr sz="2400">
              <a:solidFill>
                <a:schemeClr val="lt1"/>
              </a:solidFill>
            </a:endParaRPr>
          </a:p>
        </p:txBody>
      </p:sp>
      <p:sp>
        <p:nvSpPr>
          <p:cNvPr id="24" name="Google Shape;1469;p34">
            <a:extLst>
              <a:ext uri="{FF2B5EF4-FFF2-40B4-BE49-F238E27FC236}">
                <a16:creationId xmlns:a16="http://schemas.microsoft.com/office/drawing/2014/main" id="{02A2FD8D-C54A-DEE1-FC35-99A7350FA141}"/>
              </a:ext>
            </a:extLst>
          </p:cNvPr>
          <p:cNvSpPr txBox="1"/>
          <p:nvPr/>
        </p:nvSpPr>
        <p:spPr>
          <a:xfrm>
            <a:off x="3763764" y="3902242"/>
            <a:ext cx="3659400" cy="300827"/>
          </a:xfrm>
          <a:prstGeom prst="rect">
            <a:avLst/>
          </a:prstGeom>
          <a:solidFill>
            <a:schemeClr val="bg1"/>
          </a:solidFill>
          <a:ln>
            <a:noFill/>
          </a:ln>
        </p:spPr>
        <p:txBody>
          <a:bodyPr spcFirstLastPara="1" wrap="square" lIns="91425" tIns="91425" rIns="91425" bIns="91425" anchor="t" anchorCtr="0">
            <a:noAutofit/>
          </a:bodyPr>
          <a:lstStyle/>
          <a:p>
            <a:r>
              <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Elaboración Mapa de Procesos Instituciones Públicas</a:t>
            </a:r>
            <a:endParaRPr sz="1600" b="1"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
        <p:nvSpPr>
          <p:cNvPr id="27" name="Google Shape;1473;p34">
            <a:extLst>
              <a:ext uri="{FF2B5EF4-FFF2-40B4-BE49-F238E27FC236}">
                <a16:creationId xmlns:a16="http://schemas.microsoft.com/office/drawing/2014/main" id="{342C07EE-97A2-970A-A86B-ACE424EB4048}"/>
              </a:ext>
            </a:extLst>
          </p:cNvPr>
          <p:cNvSpPr/>
          <p:nvPr/>
        </p:nvSpPr>
        <p:spPr>
          <a:xfrm>
            <a:off x="2890379" y="4753663"/>
            <a:ext cx="858826" cy="651000"/>
          </a:xfrm>
          <a:prstGeom prst="ellipse">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4</a:t>
            </a:r>
            <a:endParaRPr sz="2400" dirty="0">
              <a:solidFill>
                <a:schemeClr val="lt1"/>
              </a:solidFill>
            </a:endParaRPr>
          </a:p>
        </p:txBody>
      </p:sp>
      <p:sp>
        <p:nvSpPr>
          <p:cNvPr id="32" name="Google Shape;1480;p34">
            <a:extLst>
              <a:ext uri="{FF2B5EF4-FFF2-40B4-BE49-F238E27FC236}">
                <a16:creationId xmlns:a16="http://schemas.microsoft.com/office/drawing/2014/main" id="{0C8F16C9-36D1-6B1B-E2E3-56C5566EC09A}"/>
              </a:ext>
            </a:extLst>
          </p:cNvPr>
          <p:cNvSpPr/>
          <p:nvPr/>
        </p:nvSpPr>
        <p:spPr>
          <a:xfrm flipH="1">
            <a:off x="8351057" y="2755851"/>
            <a:ext cx="773830" cy="651000"/>
          </a:xfrm>
          <a:prstGeom prst="ellipse">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8</a:t>
            </a:r>
            <a:endParaRPr sz="2400" dirty="0">
              <a:solidFill>
                <a:schemeClr val="lt1"/>
              </a:solidFill>
            </a:endParaRPr>
          </a:p>
        </p:txBody>
      </p:sp>
      <p:sp>
        <p:nvSpPr>
          <p:cNvPr id="34" name="Google Shape;1483;p34">
            <a:extLst>
              <a:ext uri="{FF2B5EF4-FFF2-40B4-BE49-F238E27FC236}">
                <a16:creationId xmlns:a16="http://schemas.microsoft.com/office/drawing/2014/main" id="{08CACED2-3C23-30D8-890E-71CC4800D0B7}"/>
              </a:ext>
            </a:extLst>
          </p:cNvPr>
          <p:cNvSpPr txBox="1"/>
          <p:nvPr/>
        </p:nvSpPr>
        <p:spPr>
          <a:xfrm flipH="1">
            <a:off x="9119636" y="2877985"/>
            <a:ext cx="2731920" cy="227578"/>
          </a:xfrm>
          <a:prstGeom prst="rect">
            <a:avLst/>
          </a:prstGeom>
          <a:noFill/>
          <a:ln>
            <a:noFill/>
          </a:ln>
        </p:spPr>
        <p:txBody>
          <a:bodyPr spcFirstLastPara="1" wrap="square" lIns="91425" tIns="91425" rIns="91425" bIns="91425" anchor="t" anchorCtr="0">
            <a:noAutofit/>
          </a:bodyPr>
          <a:lstStyle/>
          <a:p>
            <a:r>
              <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Diseño de DUPAI</a:t>
            </a:r>
            <a:endParaRPr sz="1600" b="1"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
        <p:nvSpPr>
          <p:cNvPr id="37" name="Google Shape;1487;p34">
            <a:extLst>
              <a:ext uri="{FF2B5EF4-FFF2-40B4-BE49-F238E27FC236}">
                <a16:creationId xmlns:a16="http://schemas.microsoft.com/office/drawing/2014/main" id="{A2249CB7-BBFB-CD2D-06F6-A4A9CAA5F387}"/>
              </a:ext>
            </a:extLst>
          </p:cNvPr>
          <p:cNvSpPr/>
          <p:nvPr/>
        </p:nvSpPr>
        <p:spPr>
          <a:xfrm flipH="1">
            <a:off x="8363305" y="3606273"/>
            <a:ext cx="766310" cy="651000"/>
          </a:xfrm>
          <a:prstGeom prst="ellipse">
            <a:avLst/>
          </a:prstGeom>
          <a:solidFill>
            <a:srgbClr val="88CF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7</a:t>
            </a:r>
            <a:endParaRPr sz="2400" dirty="0">
              <a:solidFill>
                <a:schemeClr val="lt1"/>
              </a:solidFill>
            </a:endParaRPr>
          </a:p>
        </p:txBody>
      </p:sp>
      <p:sp>
        <p:nvSpPr>
          <p:cNvPr id="41" name="Google Shape;1494;p34">
            <a:extLst>
              <a:ext uri="{FF2B5EF4-FFF2-40B4-BE49-F238E27FC236}">
                <a16:creationId xmlns:a16="http://schemas.microsoft.com/office/drawing/2014/main" id="{0E22644A-640E-7B38-0A3F-B0C9B025E58F}"/>
              </a:ext>
            </a:extLst>
          </p:cNvPr>
          <p:cNvSpPr/>
          <p:nvPr/>
        </p:nvSpPr>
        <p:spPr>
          <a:xfrm flipH="1">
            <a:off x="8363305" y="4474813"/>
            <a:ext cx="762986" cy="651000"/>
          </a:xfrm>
          <a:prstGeom prst="ellipse">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6</a:t>
            </a:r>
            <a:endParaRPr sz="2400" dirty="0">
              <a:solidFill>
                <a:schemeClr val="lt1"/>
              </a:solidFill>
            </a:endParaRPr>
          </a:p>
        </p:txBody>
      </p:sp>
      <p:sp>
        <p:nvSpPr>
          <p:cNvPr id="48" name="Google Shape;1501;p34">
            <a:extLst>
              <a:ext uri="{FF2B5EF4-FFF2-40B4-BE49-F238E27FC236}">
                <a16:creationId xmlns:a16="http://schemas.microsoft.com/office/drawing/2014/main" id="{7BFDBD42-2FE5-48F3-AB99-6C158C67EBC7}"/>
              </a:ext>
            </a:extLst>
          </p:cNvPr>
          <p:cNvSpPr/>
          <p:nvPr/>
        </p:nvSpPr>
        <p:spPr>
          <a:xfrm flipH="1">
            <a:off x="8364514" y="5334288"/>
            <a:ext cx="766310" cy="651000"/>
          </a:xfrm>
          <a:prstGeom prst="ellipse">
            <a:avLst/>
          </a:prstGeom>
          <a:solidFill>
            <a:srgbClr val="88CF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Fira Sans Extra Condensed"/>
                <a:ea typeface="Fira Sans Extra Condensed"/>
                <a:cs typeface="Fira Sans Extra Condensed"/>
                <a:sym typeface="Fira Sans Extra Condensed"/>
              </a:rPr>
              <a:t>5</a:t>
            </a:r>
            <a:endParaRPr sz="2400">
              <a:solidFill>
                <a:schemeClr val="lt1"/>
              </a:solidFill>
            </a:endParaRPr>
          </a:p>
        </p:txBody>
      </p:sp>
      <p:cxnSp>
        <p:nvCxnSpPr>
          <p:cNvPr id="53" name="Google Shape;1505;p34">
            <a:extLst>
              <a:ext uri="{FF2B5EF4-FFF2-40B4-BE49-F238E27FC236}">
                <a16:creationId xmlns:a16="http://schemas.microsoft.com/office/drawing/2014/main" id="{44C24BF9-9C21-ABED-A8B8-0FCDBD737CE0}"/>
              </a:ext>
            </a:extLst>
          </p:cNvPr>
          <p:cNvCxnSpPr>
            <a:cxnSpLocks/>
            <a:stCxn id="27" idx="4"/>
            <a:endCxn id="48" idx="4"/>
          </p:cNvCxnSpPr>
          <p:nvPr/>
        </p:nvCxnSpPr>
        <p:spPr>
          <a:xfrm rot="16200000" flipH="1">
            <a:off x="5743418" y="2981036"/>
            <a:ext cx="580625" cy="5427877"/>
          </a:xfrm>
          <a:prstGeom prst="bentConnector3">
            <a:avLst>
              <a:gd name="adj1" fmla="val 139371"/>
            </a:avLst>
          </a:prstGeom>
          <a:noFill/>
          <a:ln w="9525" cap="flat" cmpd="sng">
            <a:solidFill>
              <a:schemeClr val="dk1"/>
            </a:solidFill>
            <a:prstDash val="solid"/>
            <a:round/>
            <a:headEnd type="none" w="med" len="med"/>
            <a:tailEnd type="triangle" w="med" len="med"/>
          </a:ln>
        </p:spPr>
      </p:cxnSp>
      <p:cxnSp>
        <p:nvCxnSpPr>
          <p:cNvPr id="55" name="Google Shape;1507;p34">
            <a:extLst>
              <a:ext uri="{FF2B5EF4-FFF2-40B4-BE49-F238E27FC236}">
                <a16:creationId xmlns:a16="http://schemas.microsoft.com/office/drawing/2014/main" id="{68BC7604-B6C7-2087-D217-23A1CA467C1F}"/>
              </a:ext>
            </a:extLst>
          </p:cNvPr>
          <p:cNvCxnSpPr>
            <a:cxnSpLocks/>
          </p:cNvCxnSpPr>
          <p:nvPr/>
        </p:nvCxnSpPr>
        <p:spPr>
          <a:xfrm>
            <a:off x="3329813" y="2799341"/>
            <a:ext cx="6527" cy="207714"/>
          </a:xfrm>
          <a:prstGeom prst="straightConnector1">
            <a:avLst/>
          </a:prstGeom>
          <a:noFill/>
          <a:ln w="9525" cap="flat" cmpd="sng">
            <a:solidFill>
              <a:schemeClr val="dk1"/>
            </a:solidFill>
            <a:prstDash val="solid"/>
            <a:round/>
            <a:headEnd type="none" w="med" len="med"/>
            <a:tailEnd type="triangle" w="med" len="med"/>
          </a:ln>
        </p:spPr>
      </p:cxnSp>
      <p:cxnSp>
        <p:nvCxnSpPr>
          <p:cNvPr id="56" name="Google Shape;1508;p34">
            <a:extLst>
              <a:ext uri="{FF2B5EF4-FFF2-40B4-BE49-F238E27FC236}">
                <a16:creationId xmlns:a16="http://schemas.microsoft.com/office/drawing/2014/main" id="{3B533870-08F2-F2F4-1673-C03BEFFCCDB6}"/>
              </a:ext>
            </a:extLst>
          </p:cNvPr>
          <p:cNvCxnSpPr>
            <a:cxnSpLocks/>
          </p:cNvCxnSpPr>
          <p:nvPr/>
        </p:nvCxnSpPr>
        <p:spPr>
          <a:xfrm>
            <a:off x="3333289" y="3697871"/>
            <a:ext cx="2666" cy="208736"/>
          </a:xfrm>
          <a:prstGeom prst="straightConnector1">
            <a:avLst/>
          </a:prstGeom>
          <a:noFill/>
          <a:ln w="9525" cap="flat" cmpd="sng">
            <a:solidFill>
              <a:schemeClr val="dk1"/>
            </a:solidFill>
            <a:prstDash val="solid"/>
            <a:round/>
            <a:headEnd type="none" w="med" len="med"/>
            <a:tailEnd type="triangle" w="med" len="med"/>
          </a:ln>
        </p:spPr>
      </p:cxnSp>
      <p:cxnSp>
        <p:nvCxnSpPr>
          <p:cNvPr id="58" name="Google Shape;1510;p34">
            <a:extLst>
              <a:ext uri="{FF2B5EF4-FFF2-40B4-BE49-F238E27FC236}">
                <a16:creationId xmlns:a16="http://schemas.microsoft.com/office/drawing/2014/main" id="{0920838D-F9A4-F73D-1412-9EE53CE9F0F9}"/>
              </a:ext>
            </a:extLst>
          </p:cNvPr>
          <p:cNvCxnSpPr>
            <a:cxnSpLocks/>
            <a:stCxn id="48" idx="0"/>
            <a:endCxn id="41" idx="4"/>
          </p:cNvCxnSpPr>
          <p:nvPr/>
        </p:nvCxnSpPr>
        <p:spPr>
          <a:xfrm flipH="1" flipV="1">
            <a:off x="8744798" y="5125813"/>
            <a:ext cx="2871" cy="208475"/>
          </a:xfrm>
          <a:prstGeom prst="straightConnector1">
            <a:avLst/>
          </a:prstGeom>
          <a:noFill/>
          <a:ln w="9525" cap="flat" cmpd="sng">
            <a:solidFill>
              <a:schemeClr val="dk1"/>
            </a:solidFill>
            <a:prstDash val="solid"/>
            <a:round/>
            <a:headEnd type="none" w="med" len="med"/>
            <a:tailEnd type="triangle" w="med" len="med"/>
          </a:ln>
        </p:spPr>
      </p:cxnSp>
      <p:cxnSp>
        <p:nvCxnSpPr>
          <p:cNvPr id="59" name="Google Shape;1511;p34">
            <a:extLst>
              <a:ext uri="{FF2B5EF4-FFF2-40B4-BE49-F238E27FC236}">
                <a16:creationId xmlns:a16="http://schemas.microsoft.com/office/drawing/2014/main" id="{FFA90DDA-F8A5-E6D0-EFCC-CCCB5B3E3DF4}"/>
              </a:ext>
            </a:extLst>
          </p:cNvPr>
          <p:cNvCxnSpPr>
            <a:cxnSpLocks/>
            <a:stCxn id="41" idx="0"/>
            <a:endCxn id="37" idx="4"/>
          </p:cNvCxnSpPr>
          <p:nvPr/>
        </p:nvCxnSpPr>
        <p:spPr>
          <a:xfrm flipV="1">
            <a:off x="8744798" y="4257273"/>
            <a:ext cx="1662" cy="217540"/>
          </a:xfrm>
          <a:prstGeom prst="straightConnector1">
            <a:avLst/>
          </a:prstGeom>
          <a:noFill/>
          <a:ln w="9525" cap="flat" cmpd="sng">
            <a:solidFill>
              <a:schemeClr val="dk1"/>
            </a:solidFill>
            <a:prstDash val="solid"/>
            <a:round/>
            <a:headEnd type="none" w="med" len="med"/>
            <a:tailEnd type="triangle" w="med" len="med"/>
          </a:ln>
        </p:spPr>
      </p:cxnSp>
      <p:cxnSp>
        <p:nvCxnSpPr>
          <p:cNvPr id="60" name="Google Shape;1512;p34">
            <a:extLst>
              <a:ext uri="{FF2B5EF4-FFF2-40B4-BE49-F238E27FC236}">
                <a16:creationId xmlns:a16="http://schemas.microsoft.com/office/drawing/2014/main" id="{1D1F5EE3-8112-5D1C-CFAD-08D255E8DD0A}"/>
              </a:ext>
            </a:extLst>
          </p:cNvPr>
          <p:cNvCxnSpPr>
            <a:cxnSpLocks/>
            <a:stCxn id="37" idx="0"/>
            <a:endCxn id="32" idx="4"/>
          </p:cNvCxnSpPr>
          <p:nvPr/>
        </p:nvCxnSpPr>
        <p:spPr>
          <a:xfrm flipH="1" flipV="1">
            <a:off x="8737972" y="3406851"/>
            <a:ext cx="8488" cy="199422"/>
          </a:xfrm>
          <a:prstGeom prst="straightConnector1">
            <a:avLst/>
          </a:prstGeom>
          <a:noFill/>
          <a:ln w="9525" cap="flat" cmpd="sng">
            <a:solidFill>
              <a:schemeClr val="dk1"/>
            </a:solidFill>
            <a:prstDash val="solid"/>
            <a:round/>
            <a:headEnd type="none" w="med" len="med"/>
            <a:tailEnd type="triangle" w="med" len="med"/>
          </a:ln>
        </p:spPr>
      </p:cxnSp>
      <p:sp>
        <p:nvSpPr>
          <p:cNvPr id="61" name="CuadroTexto 60">
            <a:extLst>
              <a:ext uri="{FF2B5EF4-FFF2-40B4-BE49-F238E27FC236}">
                <a16:creationId xmlns:a16="http://schemas.microsoft.com/office/drawing/2014/main" id="{A970BA10-11FC-80F1-3AB5-F34916610A3B}"/>
              </a:ext>
            </a:extLst>
          </p:cNvPr>
          <p:cNvSpPr txBox="1"/>
          <p:nvPr/>
        </p:nvSpPr>
        <p:spPr>
          <a:xfrm>
            <a:off x="3827084" y="3077286"/>
            <a:ext cx="3019841" cy="702372"/>
          </a:xfrm>
          <a:prstGeom prst="rect">
            <a:avLst/>
          </a:prstGeom>
          <a:noFill/>
        </p:spPr>
        <p:txBody>
          <a:bodyPr wrap="square">
            <a:spAutoFit/>
          </a:bodyPr>
          <a:lstStyle/>
          <a:p>
            <a:pPr lvl="0">
              <a:lnSpc>
                <a:spcPct val="115000"/>
              </a:lnSpc>
            </a:pPr>
            <a:r>
              <a:rPr lang="es-HN"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Ficha de Inventario de Procedimientos</a:t>
            </a:r>
            <a:endPar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endParaRPr>
          </a:p>
        </p:txBody>
      </p:sp>
      <p:sp>
        <p:nvSpPr>
          <p:cNvPr id="67" name="Google Shape;1469;p34">
            <a:extLst>
              <a:ext uri="{FF2B5EF4-FFF2-40B4-BE49-F238E27FC236}">
                <a16:creationId xmlns:a16="http://schemas.microsoft.com/office/drawing/2014/main" id="{154E85B7-D027-A4E0-1DE5-D38425D758CF}"/>
              </a:ext>
            </a:extLst>
          </p:cNvPr>
          <p:cNvSpPr txBox="1"/>
          <p:nvPr/>
        </p:nvSpPr>
        <p:spPr>
          <a:xfrm>
            <a:off x="9119636" y="5485488"/>
            <a:ext cx="2619540" cy="348600"/>
          </a:xfrm>
          <a:prstGeom prst="rect">
            <a:avLst/>
          </a:prstGeom>
          <a:noFill/>
          <a:ln>
            <a:noFill/>
          </a:ln>
        </p:spPr>
        <p:txBody>
          <a:bodyPr spcFirstLastPara="1" wrap="square" lIns="91425" tIns="91425" rIns="91425" bIns="91425" anchor="t" anchorCtr="0">
            <a:noAutofit/>
          </a:bodyPr>
          <a:lstStyle/>
          <a:p>
            <a:r>
              <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Simplificación de</a:t>
            </a:r>
          </a:p>
          <a:p>
            <a:r>
              <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 Procesos</a:t>
            </a:r>
            <a:endParaRPr sz="1600" b="1"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
        <p:nvSpPr>
          <p:cNvPr id="69" name="Google Shape;1483;p34">
            <a:extLst>
              <a:ext uri="{FF2B5EF4-FFF2-40B4-BE49-F238E27FC236}">
                <a16:creationId xmlns:a16="http://schemas.microsoft.com/office/drawing/2014/main" id="{F295B23B-E2F1-382F-70CC-7AD7C3CE1592}"/>
              </a:ext>
            </a:extLst>
          </p:cNvPr>
          <p:cNvSpPr txBox="1"/>
          <p:nvPr/>
        </p:nvSpPr>
        <p:spPr>
          <a:xfrm flipH="1">
            <a:off x="9100657" y="3653452"/>
            <a:ext cx="3013363" cy="348600"/>
          </a:xfrm>
          <a:prstGeom prst="rect">
            <a:avLst/>
          </a:prstGeom>
          <a:noFill/>
          <a:ln>
            <a:noFill/>
          </a:ln>
        </p:spPr>
        <p:txBody>
          <a:bodyPr spcFirstLastPara="1" wrap="square" lIns="91425" tIns="91425" rIns="91425" bIns="91425" anchor="t" anchorCtr="0">
            <a:noAutofit/>
          </a:bodyPr>
          <a:lstStyle/>
          <a:p>
            <a:r>
              <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Diagnosticar y Rediseñar Estructuras</a:t>
            </a:r>
            <a:endParaRPr sz="1600" b="1"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
        <p:nvSpPr>
          <p:cNvPr id="73" name="Google Shape;1483;p34">
            <a:extLst>
              <a:ext uri="{FF2B5EF4-FFF2-40B4-BE49-F238E27FC236}">
                <a16:creationId xmlns:a16="http://schemas.microsoft.com/office/drawing/2014/main" id="{A053F62B-5008-C534-F6EE-7CEB82D15483}"/>
              </a:ext>
            </a:extLst>
          </p:cNvPr>
          <p:cNvSpPr txBox="1"/>
          <p:nvPr/>
        </p:nvSpPr>
        <p:spPr>
          <a:xfrm flipH="1">
            <a:off x="8651481" y="4620004"/>
            <a:ext cx="2702319" cy="348600"/>
          </a:xfrm>
          <a:prstGeom prst="rect">
            <a:avLst/>
          </a:prstGeom>
          <a:noFill/>
          <a:ln>
            <a:noFill/>
          </a:ln>
        </p:spPr>
        <p:txBody>
          <a:bodyPr spcFirstLastPara="1" wrap="square" lIns="91425" tIns="91425" rIns="91425" bIns="91425" anchor="t" anchorCtr="0">
            <a:noAutofit/>
          </a:bodyPr>
          <a:lstStyle/>
          <a:p>
            <a:pPr algn="ctr"/>
            <a:r>
              <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Diseño del DUNAI</a:t>
            </a:r>
            <a:endParaRPr sz="1600" b="1"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pic>
        <p:nvPicPr>
          <p:cNvPr id="88" name="Picture 2" descr="IHTT - Inicio">
            <a:extLst>
              <a:ext uri="{FF2B5EF4-FFF2-40B4-BE49-F238E27FC236}">
                <a16:creationId xmlns:a16="http://schemas.microsoft.com/office/drawing/2014/main" id="{437C4513-7053-B6BB-43A8-82249F34D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5370" y="5247141"/>
            <a:ext cx="944373" cy="141656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1456;p34">
            <a:extLst>
              <a:ext uri="{FF2B5EF4-FFF2-40B4-BE49-F238E27FC236}">
                <a16:creationId xmlns:a16="http://schemas.microsoft.com/office/drawing/2014/main" id="{18E6F8DE-531E-FE1D-4167-43AFE523DD9E}"/>
              </a:ext>
            </a:extLst>
          </p:cNvPr>
          <p:cNvGrpSpPr/>
          <p:nvPr/>
        </p:nvGrpSpPr>
        <p:grpSpPr>
          <a:xfrm>
            <a:off x="2864058" y="2274110"/>
            <a:ext cx="3942287" cy="1412662"/>
            <a:chOff x="3798002" y="1441288"/>
            <a:chExt cx="2964184" cy="1412662"/>
          </a:xfrm>
        </p:grpSpPr>
        <p:sp>
          <p:nvSpPr>
            <p:cNvPr id="13" name="Google Shape;1459;p34">
              <a:extLst>
                <a:ext uri="{FF2B5EF4-FFF2-40B4-BE49-F238E27FC236}">
                  <a16:creationId xmlns:a16="http://schemas.microsoft.com/office/drawing/2014/main" id="{61F7D602-6A6A-0FBC-BB9B-018A7918B38A}"/>
                </a:ext>
              </a:extLst>
            </p:cNvPr>
            <p:cNvSpPr/>
            <p:nvPr/>
          </p:nvSpPr>
          <p:spPr>
            <a:xfrm>
              <a:off x="3798002" y="2202950"/>
              <a:ext cx="651000" cy="651000"/>
            </a:xfrm>
            <a:prstGeom prst="ellipse">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2</a:t>
              </a:r>
              <a:endParaRPr sz="2400" dirty="0">
                <a:solidFill>
                  <a:schemeClr val="lt1"/>
                </a:solidFill>
              </a:endParaRPr>
            </a:p>
          </p:txBody>
        </p:sp>
        <p:sp>
          <p:nvSpPr>
            <p:cNvPr id="17" name="Google Shape;1462;p34">
              <a:extLst>
                <a:ext uri="{FF2B5EF4-FFF2-40B4-BE49-F238E27FC236}">
                  <a16:creationId xmlns:a16="http://schemas.microsoft.com/office/drawing/2014/main" id="{CB456948-266B-44D1-2E74-E917F8CCF2BA}"/>
                </a:ext>
              </a:extLst>
            </p:cNvPr>
            <p:cNvSpPr txBox="1"/>
            <p:nvPr/>
          </p:nvSpPr>
          <p:spPr>
            <a:xfrm>
              <a:off x="4449002" y="1441288"/>
              <a:ext cx="2313184" cy="33030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Operación de las UDEM en el Sector Público</a:t>
              </a:r>
              <a:endParaRPr sz="1600" b="1"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grpSp>
      <p:sp>
        <p:nvSpPr>
          <p:cNvPr id="99" name="Google Shape;1469;p34">
            <a:extLst>
              <a:ext uri="{FF2B5EF4-FFF2-40B4-BE49-F238E27FC236}">
                <a16:creationId xmlns:a16="http://schemas.microsoft.com/office/drawing/2014/main" id="{4EF545BF-9D29-5821-A79E-98062C930DB1}"/>
              </a:ext>
            </a:extLst>
          </p:cNvPr>
          <p:cNvSpPr txBox="1"/>
          <p:nvPr/>
        </p:nvSpPr>
        <p:spPr>
          <a:xfrm>
            <a:off x="3763764" y="4783308"/>
            <a:ext cx="3256410" cy="348600"/>
          </a:xfrm>
          <a:prstGeom prst="rect">
            <a:avLst/>
          </a:prstGeom>
          <a:noFill/>
          <a:ln>
            <a:noFill/>
          </a:ln>
        </p:spPr>
        <p:txBody>
          <a:bodyPr spcFirstLastPara="1" wrap="square" lIns="91425" tIns="91425" rIns="91425" bIns="91425" anchor="t" anchorCtr="0">
            <a:noAutofit/>
          </a:bodyPr>
          <a:lstStyle/>
          <a:p>
            <a:r>
              <a:rPr lang="es-HN" sz="1600" b="1"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Times New Roman" panose="02020603050405020304" pitchFamily="18" charset="0"/>
              </a:rPr>
              <a:t>Elaboración de Manual de Procedimientos</a:t>
            </a:r>
            <a:endParaRPr sz="1600" b="1"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cxnSp>
        <p:nvCxnSpPr>
          <p:cNvPr id="102" name="Google Shape;1508;p34">
            <a:extLst>
              <a:ext uri="{FF2B5EF4-FFF2-40B4-BE49-F238E27FC236}">
                <a16:creationId xmlns:a16="http://schemas.microsoft.com/office/drawing/2014/main" id="{4F4E56BA-317D-5320-BD74-208745ADD500}"/>
              </a:ext>
            </a:extLst>
          </p:cNvPr>
          <p:cNvCxnSpPr>
            <a:cxnSpLocks/>
          </p:cNvCxnSpPr>
          <p:nvPr/>
        </p:nvCxnSpPr>
        <p:spPr>
          <a:xfrm>
            <a:off x="3326615" y="4524136"/>
            <a:ext cx="2666" cy="208736"/>
          </a:xfrm>
          <a:prstGeom prst="straightConnector1">
            <a:avLst/>
          </a:prstGeom>
          <a:noFill/>
          <a:ln w="9525" cap="flat" cmpd="sng">
            <a:solidFill>
              <a:schemeClr val="dk1"/>
            </a:solidFill>
            <a:prstDash val="solid"/>
            <a:round/>
            <a:headEnd type="none" w="med" len="med"/>
            <a:tailEnd type="triangle" w="med" len="med"/>
          </a:ln>
        </p:spPr>
      </p:cxnSp>
      <p:pic>
        <p:nvPicPr>
          <p:cNvPr id="106" name="Gráfico 105" descr="Calendario diario">
            <a:extLst>
              <a:ext uri="{FF2B5EF4-FFF2-40B4-BE49-F238E27FC236}">
                <a16:creationId xmlns:a16="http://schemas.microsoft.com/office/drawing/2014/main" id="{DEE0E04B-B676-AD4F-A209-8057EB5A2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205" y="881308"/>
            <a:ext cx="3194617" cy="3194617"/>
          </a:xfrm>
          <a:prstGeom prst="rect">
            <a:avLst/>
          </a:prstGeom>
        </p:spPr>
      </p:pic>
    </p:spTree>
    <p:extLst>
      <p:ext uri="{BB962C8B-B14F-4D97-AF65-F5344CB8AC3E}">
        <p14:creationId xmlns:p14="http://schemas.microsoft.com/office/powerpoint/2010/main" val="90999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080A-F642-1A04-19AE-A1354942EF41}"/>
              </a:ext>
            </a:extLst>
          </p:cNvPr>
          <p:cNvSpPr>
            <a:spLocks noGrp="1"/>
          </p:cNvSpPr>
          <p:nvPr>
            <p:ph type="title"/>
          </p:nvPr>
        </p:nvSpPr>
        <p:spPr>
          <a:xfrm>
            <a:off x="539210" y="356300"/>
            <a:ext cx="9145555" cy="791871"/>
          </a:xfrm>
        </p:spPr>
        <p:txBody>
          <a:bodyPr/>
          <a:lstStyle/>
          <a:p>
            <a:r>
              <a:rPr lang="es-MX" b="1" dirty="0"/>
              <a:t>CONFORMACION DE EQUIPO</a:t>
            </a:r>
            <a:endParaRPr lang="es-HN" b="1" dirty="0"/>
          </a:p>
        </p:txBody>
      </p:sp>
      <p:sp>
        <p:nvSpPr>
          <p:cNvPr id="3" name="Título 1">
            <a:extLst>
              <a:ext uri="{FF2B5EF4-FFF2-40B4-BE49-F238E27FC236}">
                <a16:creationId xmlns:a16="http://schemas.microsoft.com/office/drawing/2014/main" id="{A34253B7-5BD2-B22F-878D-E3ABBB7EA4A7}"/>
              </a:ext>
            </a:extLst>
          </p:cNvPr>
          <p:cNvSpPr txBox="1">
            <a:spLocks/>
          </p:cNvSpPr>
          <p:nvPr/>
        </p:nvSpPr>
        <p:spPr>
          <a:xfrm>
            <a:off x="2108717" y="290603"/>
            <a:ext cx="9145555" cy="791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a:t>MODELO</a:t>
            </a:r>
            <a:endParaRPr lang="es-HN" b="1" dirty="0"/>
          </a:p>
        </p:txBody>
      </p:sp>
      <p:grpSp>
        <p:nvGrpSpPr>
          <p:cNvPr id="32" name="Grupo 31">
            <a:extLst>
              <a:ext uri="{FF2B5EF4-FFF2-40B4-BE49-F238E27FC236}">
                <a16:creationId xmlns:a16="http://schemas.microsoft.com/office/drawing/2014/main" id="{DE8A8842-C888-5F58-3F14-19AC90EA7E79}"/>
              </a:ext>
            </a:extLst>
          </p:cNvPr>
          <p:cNvGrpSpPr/>
          <p:nvPr/>
        </p:nvGrpSpPr>
        <p:grpSpPr>
          <a:xfrm>
            <a:off x="552759" y="1156996"/>
            <a:ext cx="7033029" cy="3892674"/>
            <a:chOff x="319493" y="2004273"/>
            <a:chExt cx="7502097" cy="4200864"/>
          </a:xfrm>
        </p:grpSpPr>
        <p:grpSp>
          <p:nvGrpSpPr>
            <p:cNvPr id="4" name="Group 2">
              <a:extLst>
                <a:ext uri="{FF2B5EF4-FFF2-40B4-BE49-F238E27FC236}">
                  <a16:creationId xmlns:a16="http://schemas.microsoft.com/office/drawing/2014/main" id="{FA928363-A11E-E0DC-8E4C-A2BE7BE66F7C}"/>
                </a:ext>
              </a:extLst>
            </p:cNvPr>
            <p:cNvGrpSpPr/>
            <p:nvPr/>
          </p:nvGrpSpPr>
          <p:grpSpPr>
            <a:xfrm>
              <a:off x="319493" y="3780891"/>
              <a:ext cx="1826905" cy="528842"/>
              <a:chOff x="0" y="-28575"/>
              <a:chExt cx="846702" cy="245099"/>
            </a:xfrm>
          </p:grpSpPr>
          <p:sp>
            <p:nvSpPr>
              <p:cNvPr id="5" name="Freeform 3">
                <a:extLst>
                  <a:ext uri="{FF2B5EF4-FFF2-40B4-BE49-F238E27FC236}">
                    <a16:creationId xmlns:a16="http://schemas.microsoft.com/office/drawing/2014/main" id="{823C8CDC-D0A2-510F-523F-EB54425D0FE3}"/>
                  </a:ext>
                </a:extLst>
              </p:cNvPr>
              <p:cNvSpPr/>
              <p:nvPr/>
            </p:nvSpPr>
            <p:spPr>
              <a:xfrm>
                <a:off x="0" y="0"/>
                <a:ext cx="846702" cy="208215"/>
              </a:xfrm>
              <a:custGeom>
                <a:avLst/>
                <a:gdLst/>
                <a:ahLst/>
                <a:cxnLst/>
                <a:rect l="l" t="t" r="r" b="b"/>
                <a:pathLst>
                  <a:path w="846702" h="208215">
                    <a:moveTo>
                      <a:pt x="0" y="0"/>
                    </a:moveTo>
                    <a:lnTo>
                      <a:pt x="846702" y="0"/>
                    </a:lnTo>
                    <a:lnTo>
                      <a:pt x="846702" y="208215"/>
                    </a:lnTo>
                    <a:lnTo>
                      <a:pt x="0" y="208215"/>
                    </a:lnTo>
                    <a:close/>
                  </a:path>
                </a:pathLst>
              </a:custGeom>
              <a:solidFill>
                <a:schemeClr val="accent5">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a:lstStyle/>
              <a:p>
                <a:endParaRPr lang="es-HN"/>
              </a:p>
            </p:txBody>
          </p:sp>
          <p:sp>
            <p:nvSpPr>
              <p:cNvPr id="6" name="TextBox 4">
                <a:extLst>
                  <a:ext uri="{FF2B5EF4-FFF2-40B4-BE49-F238E27FC236}">
                    <a16:creationId xmlns:a16="http://schemas.microsoft.com/office/drawing/2014/main" id="{92DE7BFB-636A-E8D4-2017-D29D42A958E7}"/>
                  </a:ext>
                </a:extLst>
              </p:cNvPr>
              <p:cNvSpPr txBox="1"/>
              <p:nvPr/>
            </p:nvSpPr>
            <p:spPr>
              <a:xfrm>
                <a:off x="0" y="-28575"/>
                <a:ext cx="812800" cy="245099"/>
              </a:xfrm>
              <a:prstGeom prst="rect">
                <a:avLst/>
              </a:prstGeom>
              <a:solidFill>
                <a:srgbClr val="00B0F0">
                  <a:alpha val="50000"/>
                </a:srgb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lIns="50800" tIns="50800" rIns="50800" bIns="50800" rtlCol="0" anchor="ctr"/>
              <a:lstStyle/>
              <a:p>
                <a:pPr algn="ctr">
                  <a:lnSpc>
                    <a:spcPts val="1400"/>
                  </a:lnSpc>
                </a:pPr>
                <a:r>
                  <a:rPr lang="en-US" sz="1100" b="1" dirty="0">
                    <a:solidFill>
                      <a:srgbClr val="000000"/>
                    </a:solidFill>
                    <a:latin typeface="Garet Bold"/>
                  </a:rPr>
                  <a:t>MÁXIMA AUTORIDAD</a:t>
                </a:r>
              </a:p>
            </p:txBody>
          </p:sp>
        </p:grpSp>
        <p:grpSp>
          <p:nvGrpSpPr>
            <p:cNvPr id="7" name="Group 5">
              <a:extLst>
                <a:ext uri="{FF2B5EF4-FFF2-40B4-BE49-F238E27FC236}">
                  <a16:creationId xmlns:a16="http://schemas.microsoft.com/office/drawing/2014/main" id="{FDD2F921-022A-D53C-6C22-470A677338E1}"/>
                </a:ext>
              </a:extLst>
            </p:cNvPr>
            <p:cNvGrpSpPr/>
            <p:nvPr/>
          </p:nvGrpSpPr>
          <p:grpSpPr>
            <a:xfrm>
              <a:off x="3157089" y="3798822"/>
              <a:ext cx="1826905" cy="573154"/>
              <a:chOff x="0" y="-28574"/>
              <a:chExt cx="846702" cy="265636"/>
            </a:xfrm>
            <a:solidFill>
              <a:schemeClr val="bg2">
                <a:lumMod val="90000"/>
              </a:schemeClr>
            </a:solidFill>
          </p:grpSpPr>
          <p:sp>
            <p:nvSpPr>
              <p:cNvPr id="8" name="Freeform 6">
                <a:extLst>
                  <a:ext uri="{FF2B5EF4-FFF2-40B4-BE49-F238E27FC236}">
                    <a16:creationId xmlns:a16="http://schemas.microsoft.com/office/drawing/2014/main" id="{58024DD6-16C2-EABB-E188-8C194DA0FF0A}"/>
                  </a:ext>
                </a:extLst>
              </p:cNvPr>
              <p:cNvSpPr/>
              <p:nvPr/>
            </p:nvSpPr>
            <p:spPr>
              <a:xfrm>
                <a:off x="0" y="0"/>
                <a:ext cx="846702" cy="208215"/>
              </a:xfrm>
              <a:custGeom>
                <a:avLst/>
                <a:gdLst/>
                <a:ahLst/>
                <a:cxnLst/>
                <a:rect l="l" t="t" r="r" b="b"/>
                <a:pathLst>
                  <a:path w="846702" h="208215">
                    <a:moveTo>
                      <a:pt x="0" y="0"/>
                    </a:moveTo>
                    <a:lnTo>
                      <a:pt x="846702" y="0"/>
                    </a:lnTo>
                    <a:lnTo>
                      <a:pt x="846702" y="208215"/>
                    </a:lnTo>
                    <a:lnTo>
                      <a:pt x="0" y="208215"/>
                    </a:lnTo>
                    <a:close/>
                  </a:path>
                </a:pathLst>
              </a:custGeom>
              <a:solidFill>
                <a:schemeClr val="accent5">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a:lstStyle/>
              <a:p>
                <a:endParaRPr lang="es-HN"/>
              </a:p>
            </p:txBody>
          </p:sp>
          <p:sp>
            <p:nvSpPr>
              <p:cNvPr id="9" name="TextBox 7">
                <a:extLst>
                  <a:ext uri="{FF2B5EF4-FFF2-40B4-BE49-F238E27FC236}">
                    <a16:creationId xmlns:a16="http://schemas.microsoft.com/office/drawing/2014/main" id="{DFB4165C-3818-95CF-0ACF-432EC1AA6729}"/>
                  </a:ext>
                </a:extLst>
              </p:cNvPr>
              <p:cNvSpPr txBox="1"/>
              <p:nvPr/>
            </p:nvSpPr>
            <p:spPr>
              <a:xfrm>
                <a:off x="0" y="-28574"/>
                <a:ext cx="812800" cy="265636"/>
              </a:xfrm>
              <a:prstGeom prst="rect">
                <a:avLst/>
              </a:prstGeom>
              <a:solidFill>
                <a:schemeClr val="accent5">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lIns="50800" tIns="50800" rIns="50800" bIns="50800" rtlCol="0" anchor="ctr"/>
              <a:lstStyle/>
              <a:p>
                <a:pPr algn="ctr">
                  <a:lnSpc>
                    <a:spcPts val="1400"/>
                  </a:lnSpc>
                </a:pPr>
                <a:r>
                  <a:rPr lang="en-US" sz="1100" b="1" dirty="0">
                    <a:solidFill>
                      <a:srgbClr val="000000"/>
                    </a:solidFill>
                    <a:latin typeface="Garet Bold"/>
                  </a:rPr>
                  <a:t>JEFE DE UDEM</a:t>
                </a:r>
              </a:p>
            </p:txBody>
          </p:sp>
        </p:grpSp>
        <p:grpSp>
          <p:nvGrpSpPr>
            <p:cNvPr id="10" name="Group 8">
              <a:extLst>
                <a:ext uri="{FF2B5EF4-FFF2-40B4-BE49-F238E27FC236}">
                  <a16:creationId xmlns:a16="http://schemas.microsoft.com/office/drawing/2014/main" id="{EF7FBD53-5A23-E8AD-F01B-A3EEEDDC9DAC}"/>
                </a:ext>
              </a:extLst>
            </p:cNvPr>
            <p:cNvGrpSpPr/>
            <p:nvPr/>
          </p:nvGrpSpPr>
          <p:grpSpPr>
            <a:xfrm>
              <a:off x="5994685" y="3198071"/>
              <a:ext cx="1826905" cy="572033"/>
              <a:chOff x="0" y="-28575"/>
              <a:chExt cx="846702" cy="265116"/>
            </a:xfrm>
          </p:grpSpPr>
          <p:sp>
            <p:nvSpPr>
              <p:cNvPr id="11" name="Freeform 9">
                <a:extLst>
                  <a:ext uri="{FF2B5EF4-FFF2-40B4-BE49-F238E27FC236}">
                    <a16:creationId xmlns:a16="http://schemas.microsoft.com/office/drawing/2014/main" id="{438F225F-4DBD-3C0B-0FAA-C2F6C8962574}"/>
                  </a:ext>
                </a:extLst>
              </p:cNvPr>
              <p:cNvSpPr/>
              <p:nvPr/>
            </p:nvSpPr>
            <p:spPr>
              <a:xfrm>
                <a:off x="0" y="0"/>
                <a:ext cx="846702" cy="208215"/>
              </a:xfrm>
              <a:custGeom>
                <a:avLst/>
                <a:gdLst/>
                <a:ahLst/>
                <a:cxnLst/>
                <a:rect l="l" t="t" r="r" b="b"/>
                <a:pathLst>
                  <a:path w="846702" h="208215">
                    <a:moveTo>
                      <a:pt x="0" y="0"/>
                    </a:moveTo>
                    <a:lnTo>
                      <a:pt x="846702" y="0"/>
                    </a:lnTo>
                    <a:lnTo>
                      <a:pt x="846702" y="208215"/>
                    </a:lnTo>
                    <a:lnTo>
                      <a:pt x="0" y="208215"/>
                    </a:lnTo>
                    <a:close/>
                  </a:path>
                </a:pathLst>
              </a:custGeom>
              <a:solidFill>
                <a:schemeClr val="accent4">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a:lstStyle/>
              <a:p>
                <a:endParaRPr lang="es-HN"/>
              </a:p>
            </p:txBody>
          </p:sp>
          <p:sp>
            <p:nvSpPr>
              <p:cNvPr id="12" name="TextBox 10">
                <a:extLst>
                  <a:ext uri="{FF2B5EF4-FFF2-40B4-BE49-F238E27FC236}">
                    <a16:creationId xmlns:a16="http://schemas.microsoft.com/office/drawing/2014/main" id="{72F19E10-0B88-806E-2CFB-EEE105B20674}"/>
                  </a:ext>
                </a:extLst>
              </p:cNvPr>
              <p:cNvSpPr txBox="1"/>
              <p:nvPr/>
            </p:nvSpPr>
            <p:spPr>
              <a:xfrm>
                <a:off x="0" y="-28575"/>
                <a:ext cx="812800" cy="265116"/>
              </a:xfrm>
              <a:prstGeom prst="rect">
                <a:avLst/>
              </a:prstGeom>
              <a:solidFill>
                <a:schemeClr val="accent4">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lIns="50800" tIns="50800" rIns="50800" bIns="50800" rtlCol="0" anchor="ctr"/>
              <a:lstStyle/>
              <a:p>
                <a:pPr algn="ctr">
                  <a:lnSpc>
                    <a:spcPts val="1400"/>
                  </a:lnSpc>
                </a:pPr>
                <a:r>
                  <a:rPr lang="en-US" sz="1100" b="1" dirty="0">
                    <a:solidFill>
                      <a:srgbClr val="000000"/>
                    </a:solidFill>
                    <a:latin typeface="Garet Bold"/>
                  </a:rPr>
                  <a:t>ESPECIALISTA JURÍDICO</a:t>
                </a:r>
              </a:p>
            </p:txBody>
          </p:sp>
        </p:grpSp>
        <p:grpSp>
          <p:nvGrpSpPr>
            <p:cNvPr id="13" name="Group 11">
              <a:extLst>
                <a:ext uri="{FF2B5EF4-FFF2-40B4-BE49-F238E27FC236}">
                  <a16:creationId xmlns:a16="http://schemas.microsoft.com/office/drawing/2014/main" id="{F009384B-BDEB-B391-C1E7-79B14F4AF36B}"/>
                </a:ext>
              </a:extLst>
            </p:cNvPr>
            <p:cNvGrpSpPr/>
            <p:nvPr/>
          </p:nvGrpSpPr>
          <p:grpSpPr>
            <a:xfrm>
              <a:off x="5994685" y="4218308"/>
              <a:ext cx="1826905" cy="991865"/>
              <a:chOff x="0" y="-28575"/>
              <a:chExt cx="846702" cy="459692"/>
            </a:xfrm>
          </p:grpSpPr>
          <p:sp>
            <p:nvSpPr>
              <p:cNvPr id="14" name="Freeform 12">
                <a:extLst>
                  <a:ext uri="{FF2B5EF4-FFF2-40B4-BE49-F238E27FC236}">
                    <a16:creationId xmlns:a16="http://schemas.microsoft.com/office/drawing/2014/main" id="{7EA60D6B-BC97-6592-0DE6-044825A03719}"/>
                  </a:ext>
                </a:extLst>
              </p:cNvPr>
              <p:cNvSpPr/>
              <p:nvPr/>
            </p:nvSpPr>
            <p:spPr>
              <a:xfrm>
                <a:off x="0" y="0"/>
                <a:ext cx="846702" cy="403189"/>
              </a:xfrm>
              <a:custGeom>
                <a:avLst/>
                <a:gdLst/>
                <a:ahLst/>
                <a:cxnLst/>
                <a:rect l="l" t="t" r="r" b="b"/>
                <a:pathLst>
                  <a:path w="846702" h="403189">
                    <a:moveTo>
                      <a:pt x="0" y="0"/>
                    </a:moveTo>
                    <a:lnTo>
                      <a:pt x="846702" y="0"/>
                    </a:lnTo>
                    <a:lnTo>
                      <a:pt x="846702" y="403189"/>
                    </a:lnTo>
                    <a:lnTo>
                      <a:pt x="0" y="403189"/>
                    </a:lnTo>
                    <a:close/>
                  </a:path>
                </a:pathLst>
              </a:custGeom>
              <a:solidFill>
                <a:schemeClr val="accent4">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a:lstStyle/>
              <a:p>
                <a:endParaRPr lang="es-HN"/>
              </a:p>
            </p:txBody>
          </p:sp>
          <p:sp>
            <p:nvSpPr>
              <p:cNvPr id="15" name="TextBox 13">
                <a:extLst>
                  <a:ext uri="{FF2B5EF4-FFF2-40B4-BE49-F238E27FC236}">
                    <a16:creationId xmlns:a16="http://schemas.microsoft.com/office/drawing/2014/main" id="{57F32321-BCE5-239A-7667-EF3BADAD8AE0}"/>
                  </a:ext>
                </a:extLst>
              </p:cNvPr>
              <p:cNvSpPr txBox="1"/>
              <p:nvPr/>
            </p:nvSpPr>
            <p:spPr>
              <a:xfrm>
                <a:off x="0" y="-28575"/>
                <a:ext cx="812800" cy="459692"/>
              </a:xfrm>
              <a:prstGeom prst="rect">
                <a:avLst/>
              </a:prstGeom>
              <a:solidFill>
                <a:schemeClr val="accent4">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lIns="50800" tIns="50800" rIns="50800" bIns="50800" rtlCol="0" anchor="ctr"/>
              <a:lstStyle/>
              <a:p>
                <a:pPr algn="ctr">
                  <a:lnSpc>
                    <a:spcPts val="1400"/>
                  </a:lnSpc>
                </a:pPr>
                <a:r>
                  <a:rPr lang="en-US" sz="1100" b="1" dirty="0">
                    <a:solidFill>
                      <a:srgbClr val="000000"/>
                    </a:solidFill>
                    <a:latin typeface="Garet Bold"/>
                  </a:rPr>
                  <a:t>ESPECIALISTA EN RECURSOS HUMANOS Y DESARROLLO ORGANIZACIONAL</a:t>
                </a:r>
              </a:p>
            </p:txBody>
          </p:sp>
        </p:grpSp>
        <p:sp>
          <p:nvSpPr>
            <p:cNvPr id="16" name="AutoShape 14">
              <a:extLst>
                <a:ext uri="{FF2B5EF4-FFF2-40B4-BE49-F238E27FC236}">
                  <a16:creationId xmlns:a16="http://schemas.microsoft.com/office/drawing/2014/main" id="{C6CE96F6-5315-1CC8-CEB7-09EB2932509F}"/>
                </a:ext>
              </a:extLst>
            </p:cNvPr>
            <p:cNvSpPr/>
            <p:nvPr/>
          </p:nvSpPr>
          <p:spPr>
            <a:xfrm>
              <a:off x="5484577" y="4681601"/>
              <a:ext cx="0" cy="1059986"/>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sp>
          <p:nvSpPr>
            <p:cNvPr id="17" name="AutoShape 15">
              <a:extLst>
                <a:ext uri="{FF2B5EF4-FFF2-40B4-BE49-F238E27FC236}">
                  <a16:creationId xmlns:a16="http://schemas.microsoft.com/office/drawing/2014/main" id="{137A87F3-1A25-4215-3310-BBA7EFFECCBF}"/>
                </a:ext>
              </a:extLst>
            </p:cNvPr>
            <p:cNvSpPr/>
            <p:nvPr/>
          </p:nvSpPr>
          <p:spPr>
            <a:xfrm rot="-5400000">
              <a:off x="4888733" y="4080995"/>
              <a:ext cx="1191687" cy="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sp>
          <p:nvSpPr>
            <p:cNvPr id="18" name="AutoShape 16">
              <a:extLst>
                <a:ext uri="{FF2B5EF4-FFF2-40B4-BE49-F238E27FC236}">
                  <a16:creationId xmlns:a16="http://schemas.microsoft.com/office/drawing/2014/main" id="{1FF58CBD-B806-C035-B7ED-18E810C04A2B}"/>
                </a:ext>
              </a:extLst>
            </p:cNvPr>
            <p:cNvSpPr/>
            <p:nvPr/>
          </p:nvSpPr>
          <p:spPr>
            <a:xfrm>
              <a:off x="4983994" y="4085758"/>
              <a:ext cx="505345" cy="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sp>
          <p:nvSpPr>
            <p:cNvPr id="19" name="AutoShape 17">
              <a:extLst>
                <a:ext uri="{FF2B5EF4-FFF2-40B4-BE49-F238E27FC236}">
                  <a16:creationId xmlns:a16="http://schemas.microsoft.com/office/drawing/2014/main" id="{D635789E-3207-B2D4-B17A-80D2FAD0C490}"/>
                </a:ext>
              </a:extLst>
            </p:cNvPr>
            <p:cNvSpPr/>
            <p:nvPr/>
          </p:nvSpPr>
          <p:spPr>
            <a:xfrm>
              <a:off x="2146398" y="4081138"/>
              <a:ext cx="505345" cy="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sp>
          <p:nvSpPr>
            <p:cNvPr id="20" name="AutoShape 18">
              <a:extLst>
                <a:ext uri="{FF2B5EF4-FFF2-40B4-BE49-F238E27FC236}">
                  <a16:creationId xmlns:a16="http://schemas.microsoft.com/office/drawing/2014/main" id="{C9C86AD7-8AD9-A559-AB3C-CC6F7FC970ED}"/>
                </a:ext>
              </a:extLst>
            </p:cNvPr>
            <p:cNvSpPr/>
            <p:nvPr/>
          </p:nvSpPr>
          <p:spPr>
            <a:xfrm>
              <a:off x="5489339" y="4672076"/>
              <a:ext cx="505345" cy="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sp>
          <p:nvSpPr>
            <p:cNvPr id="21" name="AutoShape 19">
              <a:extLst>
                <a:ext uri="{FF2B5EF4-FFF2-40B4-BE49-F238E27FC236}">
                  <a16:creationId xmlns:a16="http://schemas.microsoft.com/office/drawing/2014/main" id="{21DF5767-6422-2C93-A982-9DBD425DAE2B}"/>
                </a:ext>
              </a:extLst>
            </p:cNvPr>
            <p:cNvSpPr/>
            <p:nvPr/>
          </p:nvSpPr>
          <p:spPr>
            <a:xfrm>
              <a:off x="5489339" y="3480389"/>
              <a:ext cx="505345" cy="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sp>
          <p:nvSpPr>
            <p:cNvPr id="22" name="AutoShape 20">
              <a:extLst>
                <a:ext uri="{FF2B5EF4-FFF2-40B4-BE49-F238E27FC236}">
                  <a16:creationId xmlns:a16="http://schemas.microsoft.com/office/drawing/2014/main" id="{F49BC70D-8228-0297-D987-163CB9A38DE2}"/>
                </a:ext>
              </a:extLst>
            </p:cNvPr>
            <p:cNvSpPr/>
            <p:nvPr/>
          </p:nvSpPr>
          <p:spPr>
            <a:xfrm>
              <a:off x="2651744" y="4081138"/>
              <a:ext cx="505345" cy="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grpSp>
          <p:nvGrpSpPr>
            <p:cNvPr id="23" name="Group 21">
              <a:extLst>
                <a:ext uri="{FF2B5EF4-FFF2-40B4-BE49-F238E27FC236}">
                  <a16:creationId xmlns:a16="http://schemas.microsoft.com/office/drawing/2014/main" id="{6F550497-A72F-67C4-8E29-23AF6A1C6EEE}"/>
                </a:ext>
              </a:extLst>
            </p:cNvPr>
            <p:cNvGrpSpPr/>
            <p:nvPr/>
          </p:nvGrpSpPr>
          <p:grpSpPr>
            <a:xfrm>
              <a:off x="5994685" y="5273531"/>
              <a:ext cx="1826905" cy="931606"/>
              <a:chOff x="0" y="-28575"/>
              <a:chExt cx="846702" cy="431764"/>
            </a:xfrm>
          </p:grpSpPr>
          <p:sp>
            <p:nvSpPr>
              <p:cNvPr id="24" name="Freeform 22">
                <a:extLst>
                  <a:ext uri="{FF2B5EF4-FFF2-40B4-BE49-F238E27FC236}">
                    <a16:creationId xmlns:a16="http://schemas.microsoft.com/office/drawing/2014/main" id="{2D5235BE-20BF-A86E-1F60-4548FBCD67FE}"/>
                  </a:ext>
                </a:extLst>
              </p:cNvPr>
              <p:cNvSpPr/>
              <p:nvPr/>
            </p:nvSpPr>
            <p:spPr>
              <a:xfrm>
                <a:off x="0" y="0"/>
                <a:ext cx="846702" cy="403189"/>
              </a:xfrm>
              <a:custGeom>
                <a:avLst/>
                <a:gdLst/>
                <a:ahLst/>
                <a:cxnLst/>
                <a:rect l="l" t="t" r="r" b="b"/>
                <a:pathLst>
                  <a:path w="846702" h="403189">
                    <a:moveTo>
                      <a:pt x="0" y="0"/>
                    </a:moveTo>
                    <a:lnTo>
                      <a:pt x="846702" y="0"/>
                    </a:lnTo>
                    <a:lnTo>
                      <a:pt x="846702" y="403189"/>
                    </a:lnTo>
                    <a:lnTo>
                      <a:pt x="0" y="403189"/>
                    </a:lnTo>
                    <a:close/>
                  </a:path>
                </a:pathLst>
              </a:custGeom>
              <a:solidFill>
                <a:schemeClr val="accent4">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a:lstStyle/>
              <a:p>
                <a:endParaRPr lang="es-HN"/>
              </a:p>
            </p:txBody>
          </p:sp>
          <p:sp>
            <p:nvSpPr>
              <p:cNvPr id="25" name="TextBox 23">
                <a:extLst>
                  <a:ext uri="{FF2B5EF4-FFF2-40B4-BE49-F238E27FC236}">
                    <a16:creationId xmlns:a16="http://schemas.microsoft.com/office/drawing/2014/main" id="{0B024B27-478E-7F31-ED97-F055C6C9C893}"/>
                  </a:ext>
                </a:extLst>
              </p:cNvPr>
              <p:cNvSpPr txBox="1"/>
              <p:nvPr/>
            </p:nvSpPr>
            <p:spPr>
              <a:xfrm>
                <a:off x="0" y="-28575"/>
                <a:ext cx="812800" cy="429571"/>
              </a:xfrm>
              <a:prstGeom prst="rect">
                <a:avLst/>
              </a:prstGeom>
              <a:solidFill>
                <a:schemeClr val="accent4">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lIns="50800" tIns="50800" rIns="50800" bIns="50800" rtlCol="0" anchor="ctr"/>
              <a:lstStyle/>
              <a:p>
                <a:pPr algn="ctr">
                  <a:lnSpc>
                    <a:spcPts val="1400"/>
                  </a:lnSpc>
                </a:pPr>
                <a:r>
                  <a:rPr lang="en-US" sz="1100" b="1" dirty="0">
                    <a:solidFill>
                      <a:srgbClr val="000000"/>
                    </a:solidFill>
                    <a:latin typeface="Garet Bold"/>
                  </a:rPr>
                  <a:t>ESPECIALISTA EN TECNOLOGÍA DE LA INFORMACIÓN Y COMUNICACIÓN</a:t>
                </a:r>
              </a:p>
            </p:txBody>
          </p:sp>
        </p:grpSp>
        <p:grpSp>
          <p:nvGrpSpPr>
            <p:cNvPr id="26" name="Group 24">
              <a:extLst>
                <a:ext uri="{FF2B5EF4-FFF2-40B4-BE49-F238E27FC236}">
                  <a16:creationId xmlns:a16="http://schemas.microsoft.com/office/drawing/2014/main" id="{0632706C-7F7B-B991-8CBA-A958BEB9FD13}"/>
                </a:ext>
              </a:extLst>
            </p:cNvPr>
            <p:cNvGrpSpPr/>
            <p:nvPr/>
          </p:nvGrpSpPr>
          <p:grpSpPr>
            <a:xfrm>
              <a:off x="5994685" y="2004273"/>
              <a:ext cx="1826905" cy="588703"/>
              <a:chOff x="0" y="-28574"/>
              <a:chExt cx="846702" cy="272842"/>
            </a:xfrm>
          </p:grpSpPr>
          <p:sp>
            <p:nvSpPr>
              <p:cNvPr id="27" name="Freeform 25">
                <a:extLst>
                  <a:ext uri="{FF2B5EF4-FFF2-40B4-BE49-F238E27FC236}">
                    <a16:creationId xmlns:a16="http://schemas.microsoft.com/office/drawing/2014/main" id="{3C9AE2F0-0DCC-DA3A-A6EC-1E6B4E5A08D2}"/>
                  </a:ext>
                </a:extLst>
              </p:cNvPr>
              <p:cNvSpPr/>
              <p:nvPr/>
            </p:nvSpPr>
            <p:spPr>
              <a:xfrm>
                <a:off x="0" y="0"/>
                <a:ext cx="846702" cy="244268"/>
              </a:xfrm>
              <a:custGeom>
                <a:avLst/>
                <a:gdLst/>
                <a:ahLst/>
                <a:cxnLst/>
                <a:rect l="l" t="t" r="r" b="b"/>
                <a:pathLst>
                  <a:path w="846702" h="244268">
                    <a:moveTo>
                      <a:pt x="0" y="0"/>
                    </a:moveTo>
                    <a:lnTo>
                      <a:pt x="846702" y="0"/>
                    </a:lnTo>
                    <a:lnTo>
                      <a:pt x="846702" y="244268"/>
                    </a:lnTo>
                    <a:lnTo>
                      <a:pt x="0" y="244268"/>
                    </a:lnTo>
                    <a:close/>
                  </a:path>
                </a:pathLst>
              </a:custGeom>
              <a:solidFill>
                <a:schemeClr val="accent4">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a:lstStyle/>
              <a:p>
                <a:endParaRPr lang="es-HN"/>
              </a:p>
            </p:txBody>
          </p:sp>
          <p:sp>
            <p:nvSpPr>
              <p:cNvPr id="28" name="TextBox 26">
                <a:extLst>
                  <a:ext uri="{FF2B5EF4-FFF2-40B4-BE49-F238E27FC236}">
                    <a16:creationId xmlns:a16="http://schemas.microsoft.com/office/drawing/2014/main" id="{14FA1F31-462F-7B38-373A-21949DB42E65}"/>
                  </a:ext>
                </a:extLst>
              </p:cNvPr>
              <p:cNvSpPr txBox="1"/>
              <p:nvPr/>
            </p:nvSpPr>
            <p:spPr>
              <a:xfrm>
                <a:off x="0" y="-28574"/>
                <a:ext cx="812800" cy="272716"/>
              </a:xfrm>
              <a:prstGeom prst="rect">
                <a:avLst/>
              </a:prstGeom>
              <a:solidFill>
                <a:schemeClr val="accent4">
                  <a:alpha val="50000"/>
                </a:schemeClr>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lIns="50800" tIns="50800" rIns="50800" bIns="50800" rtlCol="0" anchor="ctr"/>
              <a:lstStyle/>
              <a:p>
                <a:pPr algn="ctr">
                  <a:lnSpc>
                    <a:spcPts val="1400"/>
                  </a:lnSpc>
                </a:pPr>
                <a:r>
                  <a:rPr lang="en-US" sz="1100" b="1" dirty="0">
                    <a:solidFill>
                      <a:srgbClr val="000000"/>
                    </a:solidFill>
                    <a:latin typeface="Garet Bold"/>
                  </a:rPr>
                  <a:t>ESPECIALISTA EN PROCESOS</a:t>
                </a:r>
              </a:p>
            </p:txBody>
          </p:sp>
        </p:grpSp>
        <p:sp>
          <p:nvSpPr>
            <p:cNvPr id="29" name="AutoShape 27">
              <a:extLst>
                <a:ext uri="{FF2B5EF4-FFF2-40B4-BE49-F238E27FC236}">
                  <a16:creationId xmlns:a16="http://schemas.microsoft.com/office/drawing/2014/main" id="{D8ABF001-36EF-C18F-A306-27DE74CA9072}"/>
                </a:ext>
              </a:extLst>
            </p:cNvPr>
            <p:cNvSpPr/>
            <p:nvPr/>
          </p:nvSpPr>
          <p:spPr>
            <a:xfrm>
              <a:off x="5479815" y="2329451"/>
              <a:ext cx="9520" cy="115086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sp>
          <p:nvSpPr>
            <p:cNvPr id="30" name="AutoShape 28">
              <a:extLst>
                <a:ext uri="{FF2B5EF4-FFF2-40B4-BE49-F238E27FC236}">
                  <a16:creationId xmlns:a16="http://schemas.microsoft.com/office/drawing/2014/main" id="{4848DD92-75BC-F679-CC98-BB66B458A827}"/>
                </a:ext>
              </a:extLst>
            </p:cNvPr>
            <p:cNvSpPr/>
            <p:nvPr/>
          </p:nvSpPr>
          <p:spPr>
            <a:xfrm>
              <a:off x="5489339" y="5746350"/>
              <a:ext cx="505345" cy="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sp>
          <p:nvSpPr>
            <p:cNvPr id="31" name="AutoShape 29">
              <a:extLst>
                <a:ext uri="{FF2B5EF4-FFF2-40B4-BE49-F238E27FC236}">
                  <a16:creationId xmlns:a16="http://schemas.microsoft.com/office/drawing/2014/main" id="{E91C0D15-FCC5-B7B0-0965-8136936B1DB0}"/>
                </a:ext>
              </a:extLst>
            </p:cNvPr>
            <p:cNvSpPr/>
            <p:nvPr/>
          </p:nvSpPr>
          <p:spPr>
            <a:xfrm>
              <a:off x="5479815" y="2329451"/>
              <a:ext cx="514870" cy="0"/>
            </a:xfrm>
            <a:prstGeom prst="line">
              <a:avLst/>
            </a:prstGeom>
            <a:ln w="19050" cap="flat">
              <a:solidFill>
                <a:schemeClr val="accent1">
                  <a:lumMod val="50000"/>
                </a:schemeClr>
              </a:solidFill>
              <a:prstDash val="solid"/>
              <a:headEnd type="none" w="sm" len="sm"/>
              <a:tailEnd type="none" w="sm" len="sm"/>
            </a:ln>
          </p:spPr>
          <p:txBody>
            <a:bodyPr/>
            <a:lstStyle/>
            <a:p>
              <a:endParaRPr lang="es-HN"/>
            </a:p>
          </p:txBody>
        </p:sp>
      </p:grpSp>
      <p:cxnSp>
        <p:nvCxnSpPr>
          <p:cNvPr id="36" name="Conector recto 35">
            <a:extLst>
              <a:ext uri="{FF2B5EF4-FFF2-40B4-BE49-F238E27FC236}">
                <a16:creationId xmlns:a16="http://schemas.microsoft.com/office/drawing/2014/main" id="{367214FC-A7C8-B9D7-0B3F-6324E093C969}"/>
              </a:ext>
            </a:extLst>
          </p:cNvPr>
          <p:cNvCxnSpPr/>
          <p:nvPr/>
        </p:nvCxnSpPr>
        <p:spPr>
          <a:xfrm>
            <a:off x="7959012" y="195943"/>
            <a:ext cx="0" cy="6363477"/>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7" name="Picture 2" descr="IHTT - Inicio">
            <a:extLst>
              <a:ext uri="{FF2B5EF4-FFF2-40B4-BE49-F238E27FC236}">
                <a16:creationId xmlns:a16="http://schemas.microsoft.com/office/drawing/2014/main" id="{49F2EC17-B09C-D462-4EB2-68A927417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29" y="3857095"/>
            <a:ext cx="1846188" cy="2769283"/>
          </a:xfrm>
          <a:prstGeom prst="rect">
            <a:avLst/>
          </a:prstGeom>
          <a:noFill/>
          <a:extLst>
            <a:ext uri="{909E8E84-426E-40DD-AFC4-6F175D3DCCD1}">
              <a14:hiddenFill xmlns:a14="http://schemas.microsoft.com/office/drawing/2010/main">
                <a:solidFill>
                  <a:srgbClr val="FFFFFF"/>
                </a:solidFill>
              </a14:hiddenFill>
            </a:ext>
          </a:extLst>
        </p:spPr>
      </p:pic>
      <p:pic>
        <p:nvPicPr>
          <p:cNvPr id="38" name="Google Shape;153;p9">
            <a:extLst>
              <a:ext uri="{FF2B5EF4-FFF2-40B4-BE49-F238E27FC236}">
                <a16:creationId xmlns:a16="http://schemas.microsoft.com/office/drawing/2014/main" id="{0E57195D-E77E-2F02-3525-A2839F9EEC1D}"/>
              </a:ext>
            </a:extLst>
          </p:cNvPr>
          <p:cNvPicPr preferRelativeResize="0"/>
          <p:nvPr/>
        </p:nvPicPr>
        <p:blipFill rotWithShape="1">
          <a:blip r:embed="rId3">
            <a:alphaModFix/>
          </a:blip>
          <a:srcRect l="12446" t="3112" r="12777" b="4888"/>
          <a:stretch/>
        </p:blipFill>
        <p:spPr>
          <a:xfrm>
            <a:off x="8129195" y="1104490"/>
            <a:ext cx="3924383" cy="3607469"/>
          </a:xfrm>
          <a:prstGeom prst="rect">
            <a:avLst/>
          </a:prstGeom>
          <a:noFill/>
          <a:ln>
            <a:noFill/>
          </a:ln>
        </p:spPr>
      </p:pic>
      <p:pic>
        <p:nvPicPr>
          <p:cNvPr id="39" name="Google Shape;149;p9">
            <a:extLst>
              <a:ext uri="{FF2B5EF4-FFF2-40B4-BE49-F238E27FC236}">
                <a16:creationId xmlns:a16="http://schemas.microsoft.com/office/drawing/2014/main" id="{362F670E-F689-BCD2-C3BC-C5F88ED4180D}"/>
              </a:ext>
            </a:extLst>
          </p:cNvPr>
          <p:cNvPicPr preferRelativeResize="0"/>
          <p:nvPr/>
        </p:nvPicPr>
        <p:blipFill rotWithShape="1">
          <a:blip r:embed="rId4">
            <a:alphaModFix/>
          </a:blip>
          <a:srcRect l="1394" t="24741" r="1607" b="54073"/>
          <a:stretch/>
        </p:blipFill>
        <p:spPr>
          <a:xfrm>
            <a:off x="2502311" y="5416687"/>
            <a:ext cx="8869680" cy="1452880"/>
          </a:xfrm>
          <a:prstGeom prst="rect">
            <a:avLst/>
          </a:prstGeom>
          <a:noFill/>
          <a:ln>
            <a:noFill/>
          </a:ln>
        </p:spPr>
      </p:pic>
    </p:spTree>
    <p:extLst>
      <p:ext uri="{BB962C8B-B14F-4D97-AF65-F5344CB8AC3E}">
        <p14:creationId xmlns:p14="http://schemas.microsoft.com/office/powerpoint/2010/main" val="392791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098B21-90D7-DB2C-9E2D-41F6CDB236F3}"/>
              </a:ext>
            </a:extLst>
          </p:cNvPr>
          <p:cNvSpPr>
            <a:spLocks noChangeArrowheads="1"/>
          </p:cNvSpPr>
          <p:nvPr/>
        </p:nvSpPr>
        <p:spPr bwMode="auto">
          <a:xfrm>
            <a:off x="5812971" y="333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4" name="Objeto 3">
            <a:extLst>
              <a:ext uri="{FF2B5EF4-FFF2-40B4-BE49-F238E27FC236}">
                <a16:creationId xmlns:a16="http://schemas.microsoft.com/office/drawing/2014/main" id="{5770E3C7-86D2-AEF3-842F-3DAFAF26D147}"/>
              </a:ext>
            </a:extLst>
          </p:cNvPr>
          <p:cNvGraphicFramePr>
            <a:graphicFrameLocks noChangeAspect="1"/>
          </p:cNvGraphicFramePr>
          <p:nvPr>
            <p:extLst>
              <p:ext uri="{D42A27DB-BD31-4B8C-83A1-F6EECF244321}">
                <p14:modId xmlns:p14="http://schemas.microsoft.com/office/powerpoint/2010/main" val="364512693"/>
              </p:ext>
            </p:extLst>
          </p:nvPr>
        </p:nvGraphicFramePr>
        <p:xfrm>
          <a:off x="5812971" y="33337"/>
          <a:ext cx="6067425" cy="6791325"/>
        </p:xfrm>
        <a:graphic>
          <a:graphicData uri="http://schemas.openxmlformats.org/presentationml/2006/ole">
            <mc:AlternateContent xmlns:mc="http://schemas.openxmlformats.org/markup-compatibility/2006">
              <mc:Choice xmlns:v="urn:schemas-microsoft-com:vml" Requires="v">
                <p:oleObj name="Visio" r:id="rId2" imgW="11006009" imgH="12367894" progId="Visio.Drawing.15">
                  <p:embed/>
                </p:oleObj>
              </mc:Choice>
              <mc:Fallback>
                <p:oleObj name="Visio" r:id="rId2" imgW="11006009" imgH="12367894"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971" y="33337"/>
                        <a:ext cx="6067425" cy="679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Imagen 7">
            <a:extLst>
              <a:ext uri="{FF2B5EF4-FFF2-40B4-BE49-F238E27FC236}">
                <a16:creationId xmlns:a16="http://schemas.microsoft.com/office/drawing/2014/main" id="{1CD83998-152E-FA33-31C2-AEFB5F75F888}"/>
              </a:ext>
            </a:extLst>
          </p:cNvPr>
          <p:cNvPicPr>
            <a:picLocks noChangeAspect="1"/>
          </p:cNvPicPr>
          <p:nvPr/>
        </p:nvPicPr>
        <p:blipFill rotWithShape="1">
          <a:blip r:embed="rId4"/>
          <a:srcRect t="75956"/>
          <a:stretch/>
        </p:blipFill>
        <p:spPr>
          <a:xfrm>
            <a:off x="1090849" y="5878286"/>
            <a:ext cx="3779731" cy="828005"/>
          </a:xfrm>
          <a:prstGeom prst="rect">
            <a:avLst/>
          </a:prstGeom>
        </p:spPr>
      </p:pic>
      <p:cxnSp>
        <p:nvCxnSpPr>
          <p:cNvPr id="9" name="Conector recto 8">
            <a:extLst>
              <a:ext uri="{FF2B5EF4-FFF2-40B4-BE49-F238E27FC236}">
                <a16:creationId xmlns:a16="http://schemas.microsoft.com/office/drawing/2014/main" id="{E4D1FC9F-2A30-7E93-7CD8-FA3328525A9E}"/>
              </a:ext>
            </a:extLst>
          </p:cNvPr>
          <p:cNvCxnSpPr/>
          <p:nvPr/>
        </p:nvCxnSpPr>
        <p:spPr>
          <a:xfrm>
            <a:off x="5673012" y="247261"/>
            <a:ext cx="0" cy="6363477"/>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0" name="Gráfico 9">
            <a:extLst>
              <a:ext uri="{FF2B5EF4-FFF2-40B4-BE49-F238E27FC236}">
                <a16:creationId xmlns:a16="http://schemas.microsoft.com/office/drawing/2014/main" id="{3AF43376-0760-5B72-F49E-B0FA1300C71C}"/>
              </a:ext>
            </a:extLst>
          </p:cNvPr>
          <p:cNvGraphicFramePr>
            <a:graphicFrameLocks/>
          </p:cNvGraphicFramePr>
          <p:nvPr>
            <p:extLst>
              <p:ext uri="{D42A27DB-BD31-4B8C-83A1-F6EECF244321}">
                <p14:modId xmlns:p14="http://schemas.microsoft.com/office/powerpoint/2010/main" val="403869094"/>
              </p:ext>
            </p:extLst>
          </p:nvPr>
        </p:nvGraphicFramePr>
        <p:xfrm>
          <a:off x="0" y="33336"/>
          <a:ext cx="5607698" cy="57423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4994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BFB94-6E47-CE0D-0387-300133F8ECEE}"/>
              </a:ext>
            </a:extLst>
          </p:cNvPr>
          <p:cNvSpPr>
            <a:spLocks noGrp="1"/>
          </p:cNvSpPr>
          <p:nvPr>
            <p:ph type="title"/>
          </p:nvPr>
        </p:nvSpPr>
        <p:spPr>
          <a:xfrm>
            <a:off x="5225143" y="154560"/>
            <a:ext cx="5904721" cy="1584973"/>
          </a:xfrm>
        </p:spPr>
        <p:txBody>
          <a:bodyPr>
            <a:normAutofit/>
          </a:bodyPr>
          <a:lstStyle/>
          <a:p>
            <a:r>
              <a:rPr lang="es-MX" b="1" dirty="0"/>
              <a:t>Estrategia de Implementación </a:t>
            </a:r>
            <a:endParaRPr lang="es-HN" b="1" dirty="0"/>
          </a:p>
        </p:txBody>
      </p:sp>
      <p:pic>
        <p:nvPicPr>
          <p:cNvPr id="3" name="Imagen 2">
            <a:extLst>
              <a:ext uri="{FF2B5EF4-FFF2-40B4-BE49-F238E27FC236}">
                <a16:creationId xmlns:a16="http://schemas.microsoft.com/office/drawing/2014/main" id="{C24864C1-128A-E611-EC17-D08A5127F0D9}"/>
              </a:ext>
            </a:extLst>
          </p:cNvPr>
          <p:cNvPicPr>
            <a:picLocks noChangeAspect="1"/>
          </p:cNvPicPr>
          <p:nvPr/>
        </p:nvPicPr>
        <p:blipFill rotWithShape="1">
          <a:blip r:embed="rId2"/>
          <a:srcRect l="13401" r="19541"/>
          <a:stretch/>
        </p:blipFill>
        <p:spPr>
          <a:xfrm>
            <a:off x="278522" y="154560"/>
            <a:ext cx="4806662" cy="6629813"/>
          </a:xfrm>
          <a:prstGeom prst="rect">
            <a:avLst/>
          </a:prstGeom>
        </p:spPr>
      </p:pic>
      <p:pic>
        <p:nvPicPr>
          <p:cNvPr id="5" name="Gráfico 4" descr="Flechas con cheurón RTL">
            <a:extLst>
              <a:ext uri="{FF2B5EF4-FFF2-40B4-BE49-F238E27FC236}">
                <a16:creationId xmlns:a16="http://schemas.microsoft.com/office/drawing/2014/main" id="{4B860F08-4508-8207-7DC1-F95DF02452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0784" y="489846"/>
            <a:ext cx="984380" cy="914400"/>
          </a:xfrm>
          <a:prstGeom prst="rect">
            <a:avLst/>
          </a:prstGeom>
        </p:spPr>
      </p:pic>
      <p:pic>
        <p:nvPicPr>
          <p:cNvPr id="6" name="Gráfico 5" descr="Flechas con cheurón RTL">
            <a:extLst>
              <a:ext uri="{FF2B5EF4-FFF2-40B4-BE49-F238E27FC236}">
                <a16:creationId xmlns:a16="http://schemas.microsoft.com/office/drawing/2014/main" id="{2226588F-786D-4F32-47EB-B20E434796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8115" y="489846"/>
            <a:ext cx="984380" cy="914400"/>
          </a:xfrm>
          <a:prstGeom prst="rect">
            <a:avLst/>
          </a:prstGeom>
        </p:spPr>
      </p:pic>
      <p:sp>
        <p:nvSpPr>
          <p:cNvPr id="8" name="Título 1">
            <a:extLst>
              <a:ext uri="{FF2B5EF4-FFF2-40B4-BE49-F238E27FC236}">
                <a16:creationId xmlns:a16="http://schemas.microsoft.com/office/drawing/2014/main" id="{1B858A0A-1ABC-1EC6-E5AD-F3FF44FBDDE3}"/>
              </a:ext>
            </a:extLst>
          </p:cNvPr>
          <p:cNvSpPr txBox="1">
            <a:spLocks/>
          </p:cNvSpPr>
          <p:nvPr/>
        </p:nvSpPr>
        <p:spPr>
          <a:xfrm>
            <a:off x="7673650" y="5118467"/>
            <a:ext cx="5904721" cy="1584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t>Carta de Proceso </a:t>
            </a:r>
            <a:endParaRPr lang="es-HN" b="1" dirty="0"/>
          </a:p>
        </p:txBody>
      </p:sp>
      <p:pic>
        <p:nvPicPr>
          <p:cNvPr id="10" name="Imagen 9">
            <a:extLst>
              <a:ext uri="{FF2B5EF4-FFF2-40B4-BE49-F238E27FC236}">
                <a16:creationId xmlns:a16="http://schemas.microsoft.com/office/drawing/2014/main" id="{1329AD2E-C2F3-1EC6-7478-D20ABB3F2659}"/>
              </a:ext>
            </a:extLst>
          </p:cNvPr>
          <p:cNvPicPr>
            <a:picLocks noChangeAspect="1"/>
          </p:cNvPicPr>
          <p:nvPr/>
        </p:nvPicPr>
        <p:blipFill>
          <a:blip r:embed="rId5"/>
          <a:stretch>
            <a:fillRect/>
          </a:stretch>
        </p:blipFill>
        <p:spPr>
          <a:xfrm>
            <a:off x="6378411" y="1739532"/>
            <a:ext cx="5183078" cy="3708582"/>
          </a:xfrm>
          <a:prstGeom prst="rect">
            <a:avLst/>
          </a:prstGeom>
        </p:spPr>
      </p:pic>
      <p:pic>
        <p:nvPicPr>
          <p:cNvPr id="12" name="Gráfico 11" descr="Flecha curva en el sentido de las agujas del reloj">
            <a:extLst>
              <a:ext uri="{FF2B5EF4-FFF2-40B4-BE49-F238E27FC236}">
                <a16:creationId xmlns:a16="http://schemas.microsoft.com/office/drawing/2014/main" id="{8A7B4F59-DF8F-F57B-552B-1FA0735CB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06818" y="5379091"/>
            <a:ext cx="696685" cy="696685"/>
          </a:xfrm>
          <a:prstGeom prst="rect">
            <a:avLst/>
          </a:prstGeom>
        </p:spPr>
      </p:pic>
      <p:pic>
        <p:nvPicPr>
          <p:cNvPr id="13" name="Picture 2" descr="IHTT - Inicio">
            <a:extLst>
              <a:ext uri="{FF2B5EF4-FFF2-40B4-BE49-F238E27FC236}">
                <a16:creationId xmlns:a16="http://schemas.microsoft.com/office/drawing/2014/main" id="{7D9B533D-8611-99ED-3398-006383BF9B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1206" y="124573"/>
            <a:ext cx="935479" cy="140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3908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401</Words>
  <Application>Microsoft Office PowerPoint</Application>
  <PresentationFormat>Panorámica</PresentationFormat>
  <Paragraphs>57</Paragraphs>
  <Slides>7</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7</vt:i4>
      </vt:variant>
    </vt:vector>
  </HeadingPairs>
  <TitlesOfParts>
    <vt:vector size="17" baseType="lpstr">
      <vt:lpstr>Arial</vt:lpstr>
      <vt:lpstr>Calibri</vt:lpstr>
      <vt:lpstr>Calibri Light</vt:lpstr>
      <vt:lpstr>Century Gothic</vt:lpstr>
      <vt:lpstr>Fira Sans Extra Condensed</vt:lpstr>
      <vt:lpstr>Fira Sans Extra Condensed Medium</vt:lpstr>
      <vt:lpstr>Garet Bold</vt:lpstr>
      <vt:lpstr>Roboto</vt:lpstr>
      <vt:lpstr>Tema de Office</vt:lpstr>
      <vt:lpstr>Dibujo de Microsoft Visio</vt:lpstr>
      <vt:lpstr>MODERNIZACIÓN ADMINISTRATIVA</vt:lpstr>
      <vt:lpstr>REQUISITO LEGAL DEL PROYECTO UDEM</vt:lpstr>
      <vt:lpstr>Presentación de PowerPoint</vt:lpstr>
      <vt:lpstr>IMPLEMENTACION DE LA MODERNIZACIÓN ADMINISTRATIVA</vt:lpstr>
      <vt:lpstr>CONFORMACION DE EQUIPO</vt:lpstr>
      <vt:lpstr>Presentación de PowerPoint</vt:lpstr>
      <vt:lpstr>Estrategia de Implementación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MODERNIZACIÓN ADMINISTRATIVA</dc:title>
  <dc:creator>Aaron  Ochoa</dc:creator>
  <cp:lastModifiedBy>Aaron  Ochoa</cp:lastModifiedBy>
  <cp:revision>6</cp:revision>
  <cp:lastPrinted>2023-12-14T18:01:54Z</cp:lastPrinted>
  <dcterms:created xsi:type="dcterms:W3CDTF">2023-12-14T16:15:25Z</dcterms:created>
  <dcterms:modified xsi:type="dcterms:W3CDTF">2023-12-14T18:05:46Z</dcterms:modified>
</cp:coreProperties>
</file>